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DM Sans" pitchFamily="2" charset="0"/>
      <p:regular r:id="rId18"/>
    </p:embeddedFont>
    <p:embeddedFont>
      <p:font typeface="DM Sans Bold" panose="020B0604020202020204" charset="0"/>
      <p:regular r:id="rId19"/>
    </p:embeddedFont>
    <p:embeddedFont>
      <p:font typeface="More Sugar" panose="020B0604020202020204" charset="0"/>
      <p:regular r:id="rId20"/>
    </p:embeddedFont>
    <p:embeddedFont>
      <p:font typeface="Now" panose="020B0604020202020204" charset="0"/>
      <p:regular r:id="rId21"/>
    </p:embeddedFont>
    <p:embeddedFont>
      <p:font typeface="Now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gif"/></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67.svg"/><Relationship Id="rId4" Type="http://schemas.openxmlformats.org/officeDocument/2006/relationships/image" Target="../media/image61.png"/><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hyperlink" Target="https://docs.google.com/spreadsheets/d/1AiHL_S0xrQqySlSbzVacIA_1CeEL1vmnOD9JYpg_nC4/edit?usp=sharin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grpSp>
        <p:nvGrpSpPr>
          <p:cNvPr id="2" name="Group 2"/>
          <p:cNvGrpSpPr/>
          <p:nvPr/>
        </p:nvGrpSpPr>
        <p:grpSpPr>
          <a:xfrm rot="-107897">
            <a:off x="-11157724" y="9258300"/>
            <a:ext cx="15693411" cy="3131376"/>
            <a:chOff x="0" y="0"/>
            <a:chExt cx="26923175" cy="5372100"/>
          </a:xfrm>
        </p:grpSpPr>
        <p:sp>
          <p:nvSpPr>
            <p:cNvPr id="3" name="Freeform 3"/>
            <p:cNvSpPr/>
            <p:nvPr/>
          </p:nvSpPr>
          <p:spPr>
            <a:xfrm>
              <a:off x="0" y="0"/>
              <a:ext cx="26923175" cy="5372100"/>
            </a:xfrm>
            <a:custGeom>
              <a:avLst/>
              <a:gdLst/>
              <a:ahLst/>
              <a:cxnLst/>
              <a:rect l="l" t="t" r="r" b="b"/>
              <a:pathLst>
                <a:path w="26923175" h="5372100">
                  <a:moveTo>
                    <a:pt x="25372506" y="0"/>
                  </a:moveTo>
                  <a:lnTo>
                    <a:pt x="1550670" y="0"/>
                  </a:lnTo>
                  <a:lnTo>
                    <a:pt x="0" y="2686050"/>
                  </a:lnTo>
                  <a:lnTo>
                    <a:pt x="1550670" y="5372100"/>
                  </a:lnTo>
                  <a:lnTo>
                    <a:pt x="25372506" y="5372100"/>
                  </a:lnTo>
                  <a:lnTo>
                    <a:pt x="26923175" y="2686050"/>
                  </a:lnTo>
                  <a:lnTo>
                    <a:pt x="25372506" y="0"/>
                  </a:lnTo>
                  <a:close/>
                </a:path>
              </a:pathLst>
            </a:custGeom>
            <a:solidFill>
              <a:srgbClr val="9D77F8"/>
            </a:solidFill>
          </p:spPr>
          <p:txBody>
            <a:bodyPr/>
            <a:lstStyle/>
            <a:p>
              <a:endParaRPr lang="es-AR"/>
            </a:p>
          </p:txBody>
        </p:sp>
      </p:grpSp>
      <p:sp>
        <p:nvSpPr>
          <p:cNvPr id="4" name="Freeform 4"/>
          <p:cNvSpPr/>
          <p:nvPr/>
        </p:nvSpPr>
        <p:spPr>
          <a:xfrm>
            <a:off x="7627373" y="360129"/>
            <a:ext cx="3033254" cy="1337141"/>
          </a:xfrm>
          <a:custGeom>
            <a:avLst/>
            <a:gdLst/>
            <a:ahLst/>
            <a:cxnLst/>
            <a:rect l="l" t="t" r="r" b="b"/>
            <a:pathLst>
              <a:path w="3033254" h="1337141">
                <a:moveTo>
                  <a:pt x="0" y="0"/>
                </a:moveTo>
                <a:lnTo>
                  <a:pt x="3033254" y="0"/>
                </a:lnTo>
                <a:lnTo>
                  <a:pt x="3033254" y="1337142"/>
                </a:lnTo>
                <a:lnTo>
                  <a:pt x="0" y="1337142"/>
                </a:lnTo>
                <a:lnTo>
                  <a:pt x="0" y="0"/>
                </a:lnTo>
                <a:close/>
              </a:path>
            </a:pathLst>
          </a:custGeom>
          <a:blipFill>
            <a:blip r:embed="rId2"/>
            <a:stretch>
              <a:fillRect t="-7562" b="-7562"/>
            </a:stretch>
          </a:blipFill>
        </p:spPr>
        <p:txBody>
          <a:bodyPr/>
          <a:lstStyle/>
          <a:p>
            <a:endParaRPr lang="es-AR"/>
          </a:p>
        </p:txBody>
      </p:sp>
      <p:sp>
        <p:nvSpPr>
          <p:cNvPr id="5" name="AutoShape 5"/>
          <p:cNvSpPr/>
          <p:nvPr/>
        </p:nvSpPr>
        <p:spPr>
          <a:xfrm flipH="1">
            <a:off x="4351850" y="6581636"/>
            <a:ext cx="10211441" cy="0"/>
          </a:xfrm>
          <a:prstGeom prst="line">
            <a:avLst/>
          </a:prstGeom>
          <a:ln w="28575" cap="rnd">
            <a:solidFill>
              <a:srgbClr val="FFE799"/>
            </a:solidFill>
            <a:prstDash val="solid"/>
            <a:headEnd type="none" w="sm" len="sm"/>
            <a:tailEnd type="none" w="sm" len="sm"/>
          </a:ln>
        </p:spPr>
        <p:txBody>
          <a:bodyPr/>
          <a:lstStyle/>
          <a:p>
            <a:endParaRPr lang="es-AR"/>
          </a:p>
        </p:txBody>
      </p:sp>
      <p:sp>
        <p:nvSpPr>
          <p:cNvPr id="6" name="TextBox 6"/>
          <p:cNvSpPr txBox="1"/>
          <p:nvPr/>
        </p:nvSpPr>
        <p:spPr>
          <a:xfrm>
            <a:off x="3613077" y="3359081"/>
            <a:ext cx="12222813" cy="2209800"/>
          </a:xfrm>
          <a:prstGeom prst="rect">
            <a:avLst/>
          </a:prstGeom>
        </p:spPr>
        <p:txBody>
          <a:bodyPr lIns="0" tIns="0" rIns="0" bIns="0" rtlCol="0" anchor="t">
            <a:spAutoFit/>
          </a:bodyPr>
          <a:lstStyle/>
          <a:p>
            <a:pPr algn="l">
              <a:lnSpc>
                <a:spcPts val="8635"/>
              </a:lnSpc>
            </a:pPr>
            <a:r>
              <a:rPr lang="en-US" sz="7196" b="1">
                <a:solidFill>
                  <a:srgbClr val="EAD282"/>
                </a:solidFill>
                <a:latin typeface="Now Bold"/>
                <a:ea typeface="Now Bold"/>
                <a:cs typeface="Now Bold"/>
                <a:sym typeface="Now Bold"/>
              </a:rPr>
              <a:t>“BRECHA SALARIAL DE GÉNERO EN ARGENTINA”</a:t>
            </a:r>
          </a:p>
        </p:txBody>
      </p:sp>
      <p:grpSp>
        <p:nvGrpSpPr>
          <p:cNvPr id="7" name="Group 7"/>
          <p:cNvGrpSpPr/>
          <p:nvPr/>
        </p:nvGrpSpPr>
        <p:grpSpPr>
          <a:xfrm>
            <a:off x="-4533762" y="-4200976"/>
            <a:ext cx="8401952" cy="840195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546BF">
                <a:alpha val="19608"/>
              </a:srgbClr>
            </a:solidFill>
          </p:spPr>
          <p:txBody>
            <a:bodyPr/>
            <a:lstStyle/>
            <a:p>
              <a:endParaRPr lang="es-A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4563291" y="-2919281"/>
            <a:ext cx="5576652" cy="55766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D77F8">
                <a:alpha val="19608"/>
              </a:srgbClr>
            </a:solidFill>
          </p:spPr>
          <p:txBody>
            <a:bodyPr/>
            <a:lstStyle/>
            <a:p>
              <a:endParaRPr lang="es-AR"/>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39"/>
                </a:lnSpc>
              </a:pPr>
              <a:endParaRPr/>
            </a:p>
          </p:txBody>
        </p:sp>
      </p:grpSp>
      <p:grpSp>
        <p:nvGrpSpPr>
          <p:cNvPr id="13" name="Group 13"/>
          <p:cNvGrpSpPr/>
          <p:nvPr/>
        </p:nvGrpSpPr>
        <p:grpSpPr>
          <a:xfrm>
            <a:off x="10512711" y="8922815"/>
            <a:ext cx="6614425" cy="5556241"/>
            <a:chOff x="0" y="0"/>
            <a:chExt cx="1137841" cy="955808"/>
          </a:xfrm>
        </p:grpSpPr>
        <p:sp>
          <p:nvSpPr>
            <p:cNvPr id="14" name="Freeform 14"/>
            <p:cNvSpPr/>
            <p:nvPr/>
          </p:nvSpPr>
          <p:spPr>
            <a:xfrm>
              <a:off x="0" y="0"/>
              <a:ext cx="1137841" cy="955808"/>
            </a:xfrm>
            <a:custGeom>
              <a:avLst/>
              <a:gdLst/>
              <a:ahLst/>
              <a:cxnLst/>
              <a:rect l="l" t="t" r="r" b="b"/>
              <a:pathLst>
                <a:path w="1137841" h="955808">
                  <a:moveTo>
                    <a:pt x="568920" y="0"/>
                  </a:moveTo>
                  <a:cubicBezTo>
                    <a:pt x="254714" y="0"/>
                    <a:pt x="0" y="213965"/>
                    <a:pt x="0" y="477904"/>
                  </a:cubicBezTo>
                  <a:cubicBezTo>
                    <a:pt x="0" y="741843"/>
                    <a:pt x="254714" y="955808"/>
                    <a:pt x="568920" y="955808"/>
                  </a:cubicBezTo>
                  <a:cubicBezTo>
                    <a:pt x="883126" y="955808"/>
                    <a:pt x="1137841" y="741843"/>
                    <a:pt x="1137841" y="477904"/>
                  </a:cubicBezTo>
                  <a:cubicBezTo>
                    <a:pt x="1137841" y="213965"/>
                    <a:pt x="883126" y="0"/>
                    <a:pt x="568920" y="0"/>
                  </a:cubicBezTo>
                  <a:close/>
                </a:path>
              </a:pathLst>
            </a:custGeom>
            <a:solidFill>
              <a:srgbClr val="9D77F8">
                <a:alpha val="19608"/>
              </a:srgbClr>
            </a:solidFill>
          </p:spPr>
          <p:txBody>
            <a:bodyPr/>
            <a:lstStyle/>
            <a:p>
              <a:endParaRPr lang="es-AR"/>
            </a:p>
          </p:txBody>
        </p:sp>
        <p:sp>
          <p:nvSpPr>
            <p:cNvPr id="15" name="TextBox 15"/>
            <p:cNvSpPr txBox="1"/>
            <p:nvPr/>
          </p:nvSpPr>
          <p:spPr>
            <a:xfrm>
              <a:off x="106673" y="51507"/>
              <a:ext cx="924496" cy="814694"/>
            </a:xfrm>
            <a:prstGeom prst="rect">
              <a:avLst/>
            </a:prstGeom>
          </p:spPr>
          <p:txBody>
            <a:bodyPr lIns="50800" tIns="50800" rIns="50800" bIns="50800" rtlCol="0" anchor="ctr"/>
            <a:lstStyle/>
            <a:p>
              <a:pPr algn="ctr">
                <a:lnSpc>
                  <a:spcPts val="2239"/>
                </a:lnSpc>
              </a:pPr>
              <a:endParaRPr/>
            </a:p>
          </p:txBody>
        </p:sp>
      </p:grpSp>
      <p:grpSp>
        <p:nvGrpSpPr>
          <p:cNvPr id="16" name="Group 16"/>
          <p:cNvGrpSpPr/>
          <p:nvPr/>
        </p:nvGrpSpPr>
        <p:grpSpPr>
          <a:xfrm>
            <a:off x="17259300" y="3943838"/>
            <a:ext cx="5297448" cy="4724918"/>
            <a:chOff x="0" y="0"/>
            <a:chExt cx="911289" cy="812800"/>
          </a:xfrm>
        </p:grpSpPr>
        <p:sp>
          <p:nvSpPr>
            <p:cNvPr id="17" name="Freeform 17"/>
            <p:cNvSpPr/>
            <p:nvPr/>
          </p:nvSpPr>
          <p:spPr>
            <a:xfrm>
              <a:off x="0" y="0"/>
              <a:ext cx="911289" cy="812800"/>
            </a:xfrm>
            <a:custGeom>
              <a:avLst/>
              <a:gdLst/>
              <a:ahLst/>
              <a:cxnLst/>
              <a:rect l="l" t="t" r="r" b="b"/>
              <a:pathLst>
                <a:path w="911289" h="812800">
                  <a:moveTo>
                    <a:pt x="455644" y="0"/>
                  </a:moveTo>
                  <a:cubicBezTo>
                    <a:pt x="203999" y="0"/>
                    <a:pt x="0" y="181951"/>
                    <a:pt x="0" y="406400"/>
                  </a:cubicBezTo>
                  <a:cubicBezTo>
                    <a:pt x="0" y="630849"/>
                    <a:pt x="203999" y="812800"/>
                    <a:pt x="455644" y="812800"/>
                  </a:cubicBezTo>
                  <a:cubicBezTo>
                    <a:pt x="707290" y="812800"/>
                    <a:pt x="911289" y="630849"/>
                    <a:pt x="911289" y="406400"/>
                  </a:cubicBezTo>
                  <a:cubicBezTo>
                    <a:pt x="911289" y="181951"/>
                    <a:pt x="707290" y="0"/>
                    <a:pt x="455644" y="0"/>
                  </a:cubicBezTo>
                  <a:close/>
                </a:path>
              </a:pathLst>
            </a:custGeom>
            <a:solidFill>
              <a:srgbClr val="9D77F8">
                <a:alpha val="19608"/>
              </a:srgbClr>
            </a:solidFill>
          </p:spPr>
          <p:txBody>
            <a:bodyPr/>
            <a:lstStyle/>
            <a:p>
              <a:endParaRPr lang="es-AR"/>
            </a:p>
          </p:txBody>
        </p:sp>
        <p:sp>
          <p:nvSpPr>
            <p:cNvPr id="18" name="TextBox 18"/>
            <p:cNvSpPr txBox="1"/>
            <p:nvPr/>
          </p:nvSpPr>
          <p:spPr>
            <a:xfrm>
              <a:off x="85433" y="38100"/>
              <a:ext cx="740422" cy="698500"/>
            </a:xfrm>
            <a:prstGeom prst="rect">
              <a:avLst/>
            </a:prstGeom>
          </p:spPr>
          <p:txBody>
            <a:bodyPr lIns="50800" tIns="50800" rIns="50800" bIns="50800" rtlCol="0" anchor="ctr"/>
            <a:lstStyle/>
            <a:p>
              <a:pPr algn="ctr">
                <a:lnSpc>
                  <a:spcPts val="2239"/>
                </a:lnSpc>
              </a:pPr>
              <a:endParaRPr/>
            </a:p>
          </p:txBody>
        </p:sp>
      </p:grpSp>
      <p:sp>
        <p:nvSpPr>
          <p:cNvPr id="19" name="Freeform 19"/>
          <p:cNvSpPr/>
          <p:nvPr/>
        </p:nvSpPr>
        <p:spPr>
          <a:xfrm>
            <a:off x="0" y="6081250"/>
            <a:ext cx="3613077" cy="2841565"/>
          </a:xfrm>
          <a:custGeom>
            <a:avLst/>
            <a:gdLst/>
            <a:ahLst/>
            <a:cxnLst/>
            <a:rect l="l" t="t" r="r" b="b"/>
            <a:pathLst>
              <a:path w="3613077" h="2841565">
                <a:moveTo>
                  <a:pt x="0" y="0"/>
                </a:moveTo>
                <a:lnTo>
                  <a:pt x="3613077" y="0"/>
                </a:lnTo>
                <a:lnTo>
                  <a:pt x="3613077" y="2841565"/>
                </a:lnTo>
                <a:lnTo>
                  <a:pt x="0" y="2841565"/>
                </a:lnTo>
                <a:lnTo>
                  <a:pt x="0" y="0"/>
                </a:lnTo>
                <a:close/>
              </a:path>
            </a:pathLst>
          </a:custGeom>
          <a:blipFill>
            <a:blip r:embed="rId3"/>
            <a:stretch>
              <a:fillRect l="-4862"/>
            </a:stretch>
          </a:blipFill>
        </p:spPr>
        <p:txBody>
          <a:bodyPr/>
          <a:lstStyle/>
          <a:p>
            <a:endParaRPr lang="es-AR"/>
          </a:p>
        </p:txBody>
      </p:sp>
      <p:sp>
        <p:nvSpPr>
          <p:cNvPr id="20" name="TextBox 20"/>
          <p:cNvSpPr txBox="1"/>
          <p:nvPr/>
        </p:nvSpPr>
        <p:spPr>
          <a:xfrm>
            <a:off x="5161361" y="5801472"/>
            <a:ext cx="7984329" cy="1009650"/>
          </a:xfrm>
          <a:prstGeom prst="rect">
            <a:avLst/>
          </a:prstGeom>
        </p:spPr>
        <p:txBody>
          <a:bodyPr lIns="0" tIns="0" rIns="0" bIns="0" rtlCol="0" anchor="t">
            <a:spAutoFit/>
          </a:bodyPr>
          <a:lstStyle/>
          <a:p>
            <a:pPr algn="l">
              <a:lnSpc>
                <a:spcPts val="4016"/>
              </a:lnSpc>
            </a:pPr>
            <a:r>
              <a:rPr lang="en-US" sz="3346" b="1">
                <a:solidFill>
                  <a:srgbClr val="EAD282"/>
                </a:solidFill>
                <a:latin typeface="Now Bold"/>
                <a:ea typeface="Now Bold"/>
                <a:cs typeface="Now Bold"/>
                <a:sym typeface="Now Bold"/>
              </a:rPr>
              <a:t>Por Daniela Ferraro y Jorgelina Sigal</a:t>
            </a:r>
          </a:p>
          <a:p>
            <a:pPr algn="l">
              <a:lnSpc>
                <a:spcPts val="4016"/>
              </a:lnSpc>
            </a:pPr>
            <a:endParaRPr lang="en-US" sz="3346" b="1">
              <a:solidFill>
                <a:srgbClr val="EAD282"/>
              </a:solidFill>
              <a:latin typeface="Now Bold"/>
              <a:ea typeface="Now Bold"/>
              <a:cs typeface="Now Bold"/>
              <a:sym typeface="Now Bold"/>
            </a:endParaRPr>
          </a:p>
        </p:txBody>
      </p:sp>
      <p:sp>
        <p:nvSpPr>
          <p:cNvPr id="21" name="TextBox 21"/>
          <p:cNvSpPr txBox="1"/>
          <p:nvPr/>
        </p:nvSpPr>
        <p:spPr>
          <a:xfrm>
            <a:off x="5332293" y="6992097"/>
            <a:ext cx="7429928" cy="949643"/>
          </a:xfrm>
          <a:prstGeom prst="rect">
            <a:avLst/>
          </a:prstGeom>
        </p:spPr>
        <p:txBody>
          <a:bodyPr lIns="0" tIns="0" rIns="0" bIns="0" rtlCol="0" anchor="t">
            <a:spAutoFit/>
          </a:bodyPr>
          <a:lstStyle/>
          <a:p>
            <a:pPr algn="l">
              <a:lnSpc>
                <a:spcPts val="3832"/>
              </a:lnSpc>
            </a:pPr>
            <a:r>
              <a:rPr lang="en-US" sz="2737">
                <a:solidFill>
                  <a:srgbClr val="EAD282"/>
                </a:solidFill>
                <a:latin typeface="Now"/>
                <a:ea typeface="Now"/>
                <a:cs typeface="Now"/>
                <a:sym typeface="Now"/>
              </a:rPr>
              <a:t>Data Science / Fundación YPF - Ingenias +</a:t>
            </a:r>
          </a:p>
          <a:p>
            <a:pPr algn="ctr">
              <a:lnSpc>
                <a:spcPts val="3832"/>
              </a:lnSpc>
            </a:pPr>
            <a:r>
              <a:rPr lang="en-US" sz="2737">
                <a:solidFill>
                  <a:srgbClr val="EAD282"/>
                </a:solidFill>
                <a:latin typeface="Now"/>
                <a:ea typeface="Now"/>
                <a:cs typeface="Now"/>
                <a:sym typeface="Now"/>
              </a:rPr>
              <a:t>23/07/25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268054" y="2716131"/>
            <a:ext cx="15252699" cy="1542251"/>
            <a:chOff x="0" y="0"/>
            <a:chExt cx="53129492" cy="5372100"/>
          </a:xfrm>
        </p:grpSpPr>
        <p:sp>
          <p:nvSpPr>
            <p:cNvPr id="3" name="Freeform 3"/>
            <p:cNvSpPr/>
            <p:nvPr/>
          </p:nvSpPr>
          <p:spPr>
            <a:xfrm>
              <a:off x="0" y="0"/>
              <a:ext cx="53129495" cy="5372100"/>
            </a:xfrm>
            <a:custGeom>
              <a:avLst/>
              <a:gdLst/>
              <a:ahLst/>
              <a:cxnLst/>
              <a:rect l="l" t="t" r="r" b="b"/>
              <a:pathLst>
                <a:path w="53129495" h="5372100">
                  <a:moveTo>
                    <a:pt x="51578821" y="0"/>
                  </a:moveTo>
                  <a:lnTo>
                    <a:pt x="1550670" y="0"/>
                  </a:lnTo>
                  <a:lnTo>
                    <a:pt x="0" y="2686050"/>
                  </a:lnTo>
                  <a:lnTo>
                    <a:pt x="1550670" y="5372100"/>
                  </a:lnTo>
                  <a:lnTo>
                    <a:pt x="51578821" y="5372100"/>
                  </a:lnTo>
                  <a:lnTo>
                    <a:pt x="53129495" y="2686050"/>
                  </a:lnTo>
                  <a:lnTo>
                    <a:pt x="51578821" y="0"/>
                  </a:lnTo>
                  <a:close/>
                </a:path>
              </a:pathLst>
            </a:custGeom>
            <a:solidFill>
              <a:srgbClr val="FFE799"/>
            </a:solidFill>
          </p:spPr>
          <p:txBody>
            <a:bodyPr/>
            <a:lstStyle/>
            <a:p>
              <a:endParaRPr lang="es-AR"/>
            </a:p>
          </p:txBody>
        </p:sp>
      </p:grpSp>
      <p:sp>
        <p:nvSpPr>
          <p:cNvPr id="4" name="Freeform 4"/>
          <p:cNvSpPr/>
          <p:nvPr/>
        </p:nvSpPr>
        <p:spPr>
          <a:xfrm>
            <a:off x="15594883" y="205526"/>
            <a:ext cx="2150180" cy="1196038"/>
          </a:xfrm>
          <a:custGeom>
            <a:avLst/>
            <a:gdLst/>
            <a:ahLst/>
            <a:cxnLst/>
            <a:rect l="l" t="t" r="r" b="b"/>
            <a:pathLst>
              <a:path w="2150180" h="1196038">
                <a:moveTo>
                  <a:pt x="0" y="0"/>
                </a:moveTo>
                <a:lnTo>
                  <a:pt x="2150180" y="0"/>
                </a:lnTo>
                <a:lnTo>
                  <a:pt x="2150180" y="1196038"/>
                </a:lnTo>
                <a:lnTo>
                  <a:pt x="0" y="1196038"/>
                </a:lnTo>
                <a:lnTo>
                  <a:pt x="0" y="0"/>
                </a:lnTo>
                <a:close/>
              </a:path>
            </a:pathLst>
          </a:custGeom>
          <a:blipFill>
            <a:blip r:embed="rId2"/>
            <a:stretch>
              <a:fillRect/>
            </a:stretch>
          </a:blipFill>
        </p:spPr>
        <p:txBody>
          <a:bodyPr/>
          <a:lstStyle/>
          <a:p>
            <a:endParaRPr lang="es-AR"/>
          </a:p>
        </p:txBody>
      </p:sp>
      <p:grpSp>
        <p:nvGrpSpPr>
          <p:cNvPr id="5" name="Group 5"/>
          <p:cNvGrpSpPr/>
          <p:nvPr/>
        </p:nvGrpSpPr>
        <p:grpSpPr>
          <a:xfrm rot="-5400000">
            <a:off x="11268187" y="3586231"/>
            <a:ext cx="15252699" cy="1542251"/>
            <a:chOff x="0" y="0"/>
            <a:chExt cx="53129492" cy="5372100"/>
          </a:xfrm>
        </p:grpSpPr>
        <p:sp>
          <p:nvSpPr>
            <p:cNvPr id="6" name="Freeform 6"/>
            <p:cNvSpPr/>
            <p:nvPr/>
          </p:nvSpPr>
          <p:spPr>
            <a:xfrm>
              <a:off x="0" y="0"/>
              <a:ext cx="53129495" cy="5372100"/>
            </a:xfrm>
            <a:custGeom>
              <a:avLst/>
              <a:gdLst/>
              <a:ahLst/>
              <a:cxnLst/>
              <a:rect l="l" t="t" r="r" b="b"/>
              <a:pathLst>
                <a:path w="53129495" h="5372100">
                  <a:moveTo>
                    <a:pt x="51578821" y="0"/>
                  </a:moveTo>
                  <a:lnTo>
                    <a:pt x="1550670" y="0"/>
                  </a:lnTo>
                  <a:lnTo>
                    <a:pt x="0" y="2686050"/>
                  </a:lnTo>
                  <a:lnTo>
                    <a:pt x="1550670" y="5372100"/>
                  </a:lnTo>
                  <a:lnTo>
                    <a:pt x="51578821" y="5372100"/>
                  </a:lnTo>
                  <a:lnTo>
                    <a:pt x="53129495" y="2686050"/>
                  </a:lnTo>
                  <a:lnTo>
                    <a:pt x="51578821" y="0"/>
                  </a:lnTo>
                  <a:close/>
                </a:path>
              </a:pathLst>
            </a:custGeom>
            <a:solidFill>
              <a:srgbClr val="FFE799"/>
            </a:solidFill>
          </p:spPr>
          <p:txBody>
            <a:bodyPr/>
            <a:lstStyle/>
            <a:p>
              <a:endParaRPr lang="es-AR"/>
            </a:p>
          </p:txBody>
        </p:sp>
      </p:grpSp>
      <p:sp>
        <p:nvSpPr>
          <p:cNvPr id="7" name="Freeform 7"/>
          <p:cNvSpPr/>
          <p:nvPr/>
        </p:nvSpPr>
        <p:spPr>
          <a:xfrm>
            <a:off x="2013961" y="6665292"/>
            <a:ext cx="5848191" cy="3254813"/>
          </a:xfrm>
          <a:custGeom>
            <a:avLst/>
            <a:gdLst/>
            <a:ahLst/>
            <a:cxnLst/>
            <a:rect l="l" t="t" r="r" b="b"/>
            <a:pathLst>
              <a:path w="5848191" h="3254813">
                <a:moveTo>
                  <a:pt x="0" y="0"/>
                </a:moveTo>
                <a:lnTo>
                  <a:pt x="5848191" y="0"/>
                </a:lnTo>
                <a:lnTo>
                  <a:pt x="5848191" y="3254813"/>
                </a:lnTo>
                <a:lnTo>
                  <a:pt x="0" y="3254813"/>
                </a:lnTo>
                <a:lnTo>
                  <a:pt x="0" y="0"/>
                </a:lnTo>
                <a:close/>
              </a:path>
            </a:pathLst>
          </a:custGeom>
          <a:blipFill>
            <a:blip r:embed="rId3"/>
            <a:stretch>
              <a:fillRect r="-2354"/>
            </a:stretch>
          </a:blipFill>
        </p:spPr>
        <p:txBody>
          <a:bodyPr/>
          <a:lstStyle/>
          <a:p>
            <a:endParaRPr lang="es-AR"/>
          </a:p>
        </p:txBody>
      </p:sp>
      <p:sp>
        <p:nvSpPr>
          <p:cNvPr id="8" name="TextBox 8"/>
          <p:cNvSpPr txBox="1"/>
          <p:nvPr/>
        </p:nvSpPr>
        <p:spPr>
          <a:xfrm>
            <a:off x="591103" y="1215755"/>
            <a:ext cx="9502119" cy="5449537"/>
          </a:xfrm>
          <a:prstGeom prst="rect">
            <a:avLst/>
          </a:prstGeom>
        </p:spPr>
        <p:txBody>
          <a:bodyPr lIns="0" tIns="0" rIns="0" bIns="0" rtlCol="0" anchor="t">
            <a:spAutoFit/>
          </a:bodyPr>
          <a:lstStyle/>
          <a:p>
            <a:pPr algn="l">
              <a:lnSpc>
                <a:spcPts val="3081"/>
              </a:lnSpc>
            </a:pPr>
            <a:endParaRPr dirty="0"/>
          </a:p>
          <a:p>
            <a:pPr algn="l">
              <a:lnSpc>
                <a:spcPts val="3081"/>
              </a:lnSpc>
            </a:pPr>
            <a:r>
              <a:rPr lang="en-US" sz="2201" b="1" dirty="0" err="1">
                <a:solidFill>
                  <a:srgbClr val="FFE799"/>
                </a:solidFill>
                <a:latin typeface="Now Bold"/>
                <a:ea typeface="Now Bold"/>
                <a:cs typeface="Now Bold"/>
                <a:sym typeface="Now Bold"/>
              </a:rPr>
              <a:t>Preparación</a:t>
            </a:r>
            <a:r>
              <a:rPr lang="en-US" sz="2201" b="1" dirty="0">
                <a:solidFill>
                  <a:srgbClr val="FFE799"/>
                </a:solidFill>
                <a:latin typeface="Now Bold"/>
                <a:ea typeface="Now Bold"/>
                <a:cs typeface="Now Bold"/>
                <a:sym typeface="Now Bold"/>
              </a:rPr>
              <a:t> del </a:t>
            </a:r>
            <a:r>
              <a:rPr lang="en-US" sz="2201" b="1" dirty="0" err="1">
                <a:solidFill>
                  <a:srgbClr val="FFE799"/>
                </a:solidFill>
                <a:latin typeface="Now Bold"/>
                <a:ea typeface="Now Bold"/>
                <a:cs typeface="Now Bold"/>
                <a:sym typeface="Now Bold"/>
              </a:rPr>
              <a:t>modelo</a:t>
            </a:r>
            <a:endParaRPr lang="en-US" sz="2201" b="1" dirty="0">
              <a:solidFill>
                <a:srgbClr val="FFE799"/>
              </a:solidFill>
              <a:latin typeface="Now Bold"/>
              <a:ea typeface="Now Bold"/>
              <a:cs typeface="Now Bold"/>
              <a:sym typeface="Now Bold"/>
            </a:endParaRPr>
          </a:p>
          <a:p>
            <a:pPr marL="475261" lvl="1" indent="-237631" algn="l">
              <a:lnSpc>
                <a:spcPts val="3081"/>
              </a:lnSpc>
              <a:buFont typeface="Arial"/>
              <a:buChar char="•"/>
            </a:pPr>
            <a:r>
              <a:rPr lang="en-US" sz="2201" dirty="0">
                <a:solidFill>
                  <a:srgbClr val="FFFFFF"/>
                </a:solidFill>
                <a:latin typeface="Now"/>
                <a:ea typeface="Now"/>
                <a:cs typeface="Now"/>
                <a:sym typeface="Now"/>
              </a:rPr>
              <a:t>Variables: </a:t>
            </a:r>
            <a:r>
              <a:rPr lang="en-US" sz="2201" dirty="0" err="1">
                <a:solidFill>
                  <a:srgbClr val="FFFFFF"/>
                </a:solidFill>
                <a:latin typeface="Now"/>
                <a:ea typeface="Now"/>
                <a:cs typeface="Now"/>
                <a:sym typeface="Now"/>
              </a:rPr>
              <a:t>Género</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codificado</a:t>
            </a:r>
            <a:r>
              <a:rPr lang="en-US" sz="2201" dirty="0">
                <a:solidFill>
                  <a:srgbClr val="FFFFFF"/>
                </a:solidFill>
                <a:latin typeface="Now"/>
                <a:ea typeface="Now"/>
                <a:cs typeface="Now"/>
                <a:sym typeface="Now"/>
              </a:rPr>
              <a:t>), Industria (</a:t>
            </a:r>
            <a:r>
              <a:rPr lang="en-US" sz="2201" dirty="0" err="1">
                <a:solidFill>
                  <a:srgbClr val="FFFFFF"/>
                </a:solidFill>
                <a:latin typeface="Now"/>
                <a:ea typeface="Now"/>
                <a:cs typeface="Now"/>
                <a:sym typeface="Now"/>
              </a:rPr>
              <a:t>LabelEncoder</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Periodo</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numérico</a:t>
            </a:r>
            <a:r>
              <a:rPr lang="en-US" sz="2201" dirty="0">
                <a:solidFill>
                  <a:srgbClr val="FFFFFF"/>
                </a:solidFill>
                <a:latin typeface="Now"/>
                <a:ea typeface="Now"/>
                <a:cs typeface="Now"/>
                <a:sym typeface="Now"/>
              </a:rPr>
              <a:t>).</a:t>
            </a:r>
          </a:p>
          <a:p>
            <a:pPr marL="475261" lvl="1" indent="-237631" algn="l">
              <a:lnSpc>
                <a:spcPts val="3081"/>
              </a:lnSpc>
              <a:buFont typeface="Arial"/>
              <a:buChar char="•"/>
            </a:pPr>
            <a:r>
              <a:rPr lang="en-US" sz="2201" dirty="0" err="1">
                <a:solidFill>
                  <a:srgbClr val="FFFFFF"/>
                </a:solidFill>
                <a:latin typeface="Now"/>
                <a:ea typeface="Now"/>
                <a:cs typeface="Now"/>
                <a:sym typeface="Now"/>
              </a:rPr>
              <a:t>Algoritmos</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probados</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Regresión</a:t>
            </a:r>
            <a:r>
              <a:rPr lang="en-US" sz="2201" dirty="0">
                <a:solidFill>
                  <a:srgbClr val="FFFFFF"/>
                </a:solidFill>
                <a:latin typeface="Now"/>
                <a:ea typeface="Now"/>
                <a:cs typeface="Now"/>
                <a:sym typeface="Now"/>
              </a:rPr>
              <a:t> lineal, Árbol de </a:t>
            </a:r>
            <a:r>
              <a:rPr lang="en-US" sz="2201" dirty="0" err="1">
                <a:solidFill>
                  <a:srgbClr val="FFFFFF"/>
                </a:solidFill>
                <a:latin typeface="Now"/>
                <a:ea typeface="Now"/>
                <a:cs typeface="Now"/>
                <a:sym typeface="Now"/>
              </a:rPr>
              <a:t>decisión</a:t>
            </a:r>
            <a:r>
              <a:rPr lang="en-US" sz="2201" dirty="0">
                <a:solidFill>
                  <a:srgbClr val="FFFFFF"/>
                </a:solidFill>
                <a:latin typeface="Now"/>
                <a:ea typeface="Now"/>
                <a:cs typeface="Now"/>
                <a:sym typeface="Now"/>
              </a:rPr>
              <a:t>, Random Forest.</a:t>
            </a:r>
          </a:p>
          <a:p>
            <a:pPr marL="475261" lvl="1" indent="-237631" algn="l">
              <a:lnSpc>
                <a:spcPts val="3081"/>
              </a:lnSpc>
              <a:buFont typeface="Arial"/>
              <a:buChar char="•"/>
            </a:pPr>
            <a:r>
              <a:rPr lang="en-US" sz="2201" dirty="0">
                <a:solidFill>
                  <a:srgbClr val="FFFFFF"/>
                </a:solidFill>
                <a:latin typeface="Now"/>
                <a:ea typeface="Now"/>
                <a:cs typeface="Now"/>
                <a:sym typeface="Now"/>
              </a:rPr>
              <a:t>Mejor </a:t>
            </a:r>
            <a:r>
              <a:rPr lang="en-US" sz="2201" dirty="0" err="1">
                <a:solidFill>
                  <a:srgbClr val="FFFFFF"/>
                </a:solidFill>
                <a:latin typeface="Now"/>
                <a:ea typeface="Now"/>
                <a:cs typeface="Now"/>
                <a:sym typeface="Now"/>
              </a:rPr>
              <a:t>modelo</a:t>
            </a:r>
            <a:r>
              <a:rPr lang="en-US" sz="2201" dirty="0">
                <a:solidFill>
                  <a:srgbClr val="FFFFFF"/>
                </a:solidFill>
                <a:latin typeface="Now"/>
                <a:ea typeface="Now"/>
                <a:cs typeface="Now"/>
                <a:sym typeface="Now"/>
              </a:rPr>
              <a:t>: Random Forest Regressor</a:t>
            </a:r>
          </a:p>
          <a:p>
            <a:pPr algn="l">
              <a:lnSpc>
                <a:spcPts val="3081"/>
              </a:lnSpc>
            </a:pPr>
            <a:endParaRPr lang="en-US" sz="2201" dirty="0">
              <a:solidFill>
                <a:srgbClr val="FFFFFF"/>
              </a:solidFill>
              <a:latin typeface="Now"/>
              <a:ea typeface="Now"/>
              <a:cs typeface="Now"/>
              <a:sym typeface="Now"/>
            </a:endParaRPr>
          </a:p>
          <a:p>
            <a:pPr algn="l">
              <a:lnSpc>
                <a:spcPts val="3081"/>
              </a:lnSpc>
            </a:pPr>
            <a:r>
              <a:rPr lang="en-US" sz="2201" b="1" dirty="0" err="1">
                <a:solidFill>
                  <a:srgbClr val="EAD282"/>
                </a:solidFill>
                <a:latin typeface="Now Bold"/>
                <a:ea typeface="Now Bold"/>
                <a:cs typeface="Now Bold"/>
                <a:sym typeface="Now Bold"/>
              </a:rPr>
              <a:t>Resultados</a:t>
            </a:r>
            <a:r>
              <a:rPr lang="en-US" sz="2201" b="1" dirty="0">
                <a:solidFill>
                  <a:srgbClr val="EAD282"/>
                </a:solidFill>
                <a:latin typeface="Now Bold"/>
                <a:ea typeface="Now Bold"/>
                <a:cs typeface="Now Bold"/>
                <a:sym typeface="Now Bold"/>
              </a:rPr>
              <a:t> clave</a:t>
            </a:r>
          </a:p>
          <a:p>
            <a:pPr marL="475261" lvl="1" indent="-237631" algn="l">
              <a:lnSpc>
                <a:spcPts val="3081"/>
              </a:lnSpc>
              <a:buFont typeface="Arial"/>
              <a:buChar char="•"/>
            </a:pPr>
            <a:r>
              <a:rPr lang="en-US" sz="2201" dirty="0">
                <a:solidFill>
                  <a:srgbClr val="FFFFFF"/>
                </a:solidFill>
                <a:latin typeface="Now"/>
                <a:ea typeface="Now"/>
                <a:cs typeface="Now"/>
                <a:sym typeface="Now"/>
              </a:rPr>
              <a:t>R² ≈ 0.93 → Alta </a:t>
            </a:r>
            <a:r>
              <a:rPr lang="en-US" sz="2201" dirty="0" err="1">
                <a:solidFill>
                  <a:srgbClr val="FFFFFF"/>
                </a:solidFill>
                <a:latin typeface="Now"/>
                <a:ea typeface="Now"/>
                <a:cs typeface="Now"/>
                <a:sym typeface="Now"/>
              </a:rPr>
              <a:t>capacidad</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predictiva</a:t>
            </a:r>
            <a:endParaRPr lang="en-US" sz="2201" dirty="0">
              <a:solidFill>
                <a:srgbClr val="FFFFFF"/>
              </a:solidFill>
              <a:latin typeface="Now"/>
              <a:ea typeface="Now"/>
              <a:cs typeface="Now"/>
              <a:sym typeface="Now"/>
            </a:endParaRPr>
          </a:p>
          <a:p>
            <a:pPr marL="475261" lvl="1" indent="-237631" algn="l">
              <a:lnSpc>
                <a:spcPts val="3081"/>
              </a:lnSpc>
              <a:buFont typeface="Arial"/>
              <a:buChar char="•"/>
            </a:pPr>
            <a:r>
              <a:rPr lang="en-US" sz="2201" dirty="0">
                <a:solidFill>
                  <a:srgbClr val="FFFFFF"/>
                </a:solidFill>
                <a:latin typeface="Now"/>
                <a:ea typeface="Now"/>
                <a:cs typeface="Now"/>
                <a:sym typeface="Now"/>
              </a:rPr>
              <a:t>MSE bajo → Buen </a:t>
            </a:r>
            <a:r>
              <a:rPr lang="en-US" sz="2201" dirty="0" err="1">
                <a:solidFill>
                  <a:srgbClr val="FFFFFF"/>
                </a:solidFill>
                <a:latin typeface="Now"/>
                <a:ea typeface="Now"/>
                <a:cs typeface="Now"/>
                <a:sym typeface="Now"/>
              </a:rPr>
              <a:t>rendimiento</a:t>
            </a:r>
            <a:endParaRPr lang="en-US" sz="2201" dirty="0">
              <a:solidFill>
                <a:srgbClr val="FFFFFF"/>
              </a:solidFill>
              <a:latin typeface="Now"/>
              <a:ea typeface="Now"/>
              <a:cs typeface="Now"/>
              <a:sym typeface="Now"/>
            </a:endParaRPr>
          </a:p>
          <a:p>
            <a:pPr marL="475261" lvl="1" indent="-237631" algn="l">
              <a:lnSpc>
                <a:spcPts val="3081"/>
              </a:lnSpc>
              <a:buFont typeface="Arial"/>
              <a:buChar char="•"/>
            </a:pPr>
            <a:r>
              <a:rPr lang="en-US" sz="2201" dirty="0">
                <a:solidFill>
                  <a:srgbClr val="FFFFFF"/>
                </a:solidFill>
                <a:latin typeface="Now"/>
                <a:ea typeface="Now"/>
                <a:cs typeface="Now"/>
                <a:sym typeface="Now"/>
              </a:rPr>
              <a:t>Variables </a:t>
            </a:r>
            <a:r>
              <a:rPr lang="en-US" sz="2201" dirty="0" err="1">
                <a:solidFill>
                  <a:srgbClr val="FFFFFF"/>
                </a:solidFill>
                <a:latin typeface="Now"/>
                <a:ea typeface="Now"/>
                <a:cs typeface="Now"/>
                <a:sym typeface="Now"/>
              </a:rPr>
              <a:t>más</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influyentes</a:t>
            </a:r>
            <a:r>
              <a:rPr lang="en-US" sz="2201" dirty="0">
                <a:solidFill>
                  <a:srgbClr val="FFFFFF"/>
                </a:solidFill>
                <a:latin typeface="Now"/>
                <a:ea typeface="Now"/>
                <a:cs typeface="Now"/>
                <a:sym typeface="Now"/>
              </a:rPr>
              <a:t>: Industria y Año</a:t>
            </a:r>
          </a:p>
          <a:p>
            <a:pPr marL="475261" lvl="1" indent="-237631" algn="l">
              <a:lnSpc>
                <a:spcPts val="3081"/>
              </a:lnSpc>
              <a:buFont typeface="Arial"/>
              <a:buChar char="•"/>
            </a:pPr>
            <a:r>
              <a:rPr lang="en-US" sz="2201" dirty="0" err="1">
                <a:solidFill>
                  <a:srgbClr val="FFFFFF"/>
                </a:solidFill>
                <a:latin typeface="Now"/>
                <a:ea typeface="Now"/>
                <a:cs typeface="Now"/>
                <a:sym typeface="Now"/>
              </a:rPr>
              <a:t>Género</a:t>
            </a:r>
            <a:r>
              <a:rPr lang="en-US" sz="2201" dirty="0">
                <a:solidFill>
                  <a:srgbClr val="FFFFFF"/>
                </a:solidFill>
                <a:latin typeface="Now"/>
                <a:ea typeface="Now"/>
                <a:cs typeface="Now"/>
                <a:sym typeface="Now"/>
              </a:rPr>
              <a:t>: peso </a:t>
            </a:r>
            <a:r>
              <a:rPr lang="en-US" sz="2201" dirty="0" err="1">
                <a:solidFill>
                  <a:srgbClr val="FFFFFF"/>
                </a:solidFill>
                <a:latin typeface="Now"/>
                <a:ea typeface="Now"/>
                <a:cs typeface="Now"/>
                <a:sym typeface="Now"/>
              </a:rPr>
              <a:t>menor</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pero</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permite</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visualizar</a:t>
            </a:r>
            <a:r>
              <a:rPr lang="en-US" sz="2201" dirty="0">
                <a:solidFill>
                  <a:srgbClr val="FFFFFF"/>
                </a:solidFill>
                <a:latin typeface="Now"/>
                <a:ea typeface="Now"/>
                <a:cs typeface="Now"/>
                <a:sym typeface="Now"/>
              </a:rPr>
              <a:t> </a:t>
            </a:r>
            <a:r>
              <a:rPr lang="en-US" sz="2201" dirty="0" err="1">
                <a:solidFill>
                  <a:srgbClr val="FFFFFF"/>
                </a:solidFill>
                <a:latin typeface="Now"/>
                <a:ea typeface="Now"/>
                <a:cs typeface="Now"/>
                <a:sym typeface="Now"/>
              </a:rPr>
              <a:t>desigualdades</a:t>
            </a:r>
            <a:endParaRPr lang="en-US" sz="2201" dirty="0">
              <a:solidFill>
                <a:srgbClr val="FFFFFF"/>
              </a:solidFill>
              <a:latin typeface="Now"/>
              <a:ea typeface="Now"/>
              <a:cs typeface="Now"/>
              <a:sym typeface="Now"/>
            </a:endParaRPr>
          </a:p>
          <a:p>
            <a:pPr algn="l">
              <a:lnSpc>
                <a:spcPts val="3081"/>
              </a:lnSpc>
            </a:pPr>
            <a:endParaRPr lang="en-US" sz="2201" dirty="0">
              <a:solidFill>
                <a:srgbClr val="FFFFFF"/>
              </a:solidFill>
              <a:latin typeface="Now"/>
              <a:ea typeface="Now"/>
              <a:cs typeface="Now"/>
              <a:sym typeface="Now"/>
            </a:endParaRPr>
          </a:p>
        </p:txBody>
      </p:sp>
      <p:sp>
        <p:nvSpPr>
          <p:cNvPr id="9" name="TextBox 9"/>
          <p:cNvSpPr txBox="1"/>
          <p:nvPr/>
        </p:nvSpPr>
        <p:spPr>
          <a:xfrm>
            <a:off x="2921066" y="568865"/>
            <a:ext cx="9882172" cy="459835"/>
          </a:xfrm>
          <a:prstGeom prst="rect">
            <a:avLst/>
          </a:prstGeom>
        </p:spPr>
        <p:txBody>
          <a:bodyPr lIns="0" tIns="0" rIns="0" bIns="0" rtlCol="0" anchor="t">
            <a:spAutoFit/>
          </a:bodyPr>
          <a:lstStyle/>
          <a:p>
            <a:pPr marL="0" lvl="0" indent="0" algn="l">
              <a:lnSpc>
                <a:spcPts val="3510"/>
              </a:lnSpc>
              <a:spcBef>
                <a:spcPct val="0"/>
              </a:spcBef>
            </a:pPr>
            <a:r>
              <a:rPr lang="en-US" sz="2925" b="1" u="none" strike="noStrike">
                <a:solidFill>
                  <a:srgbClr val="FFFFFF"/>
                </a:solidFill>
                <a:latin typeface="Now Bold"/>
                <a:ea typeface="Now Bold"/>
                <a:cs typeface="Now Bold"/>
                <a:sym typeface="Now Bold"/>
              </a:rPr>
              <a:t>MODELO DE REGRESIÓN: PREPARACIÓN DE DATOS</a:t>
            </a:r>
          </a:p>
        </p:txBody>
      </p:sp>
      <p:sp>
        <p:nvSpPr>
          <p:cNvPr id="10" name="TextBox 10"/>
          <p:cNvSpPr txBox="1"/>
          <p:nvPr/>
        </p:nvSpPr>
        <p:spPr>
          <a:xfrm>
            <a:off x="10093222" y="5859842"/>
            <a:ext cx="7965684" cy="3887437"/>
          </a:xfrm>
          <a:prstGeom prst="rect">
            <a:avLst/>
          </a:prstGeom>
        </p:spPr>
        <p:txBody>
          <a:bodyPr lIns="0" tIns="0" rIns="0" bIns="0" rtlCol="0" anchor="t">
            <a:spAutoFit/>
          </a:bodyPr>
          <a:lstStyle/>
          <a:p>
            <a:pPr algn="l">
              <a:lnSpc>
                <a:spcPts val="3081"/>
              </a:lnSpc>
              <a:spcBef>
                <a:spcPct val="0"/>
              </a:spcBef>
            </a:pPr>
            <a:r>
              <a:rPr lang="en-US" sz="2201" u="none" strike="noStrike">
                <a:solidFill>
                  <a:srgbClr val="FFFFFF"/>
                </a:solidFill>
                <a:latin typeface="Now"/>
                <a:ea typeface="Now"/>
                <a:cs typeface="Now"/>
                <a:sym typeface="Now"/>
              </a:rPr>
              <a:t>📌</a:t>
            </a:r>
            <a:r>
              <a:rPr lang="en-US" sz="2201" b="1" u="none" strike="noStrike">
                <a:solidFill>
                  <a:srgbClr val="FFE799"/>
                </a:solidFill>
                <a:latin typeface="Now Bold"/>
                <a:ea typeface="Now Bold"/>
                <a:cs typeface="Now Bold"/>
                <a:sym typeface="Now Bold"/>
              </a:rPr>
              <a:t>Conclusión</a:t>
            </a:r>
          </a:p>
          <a:p>
            <a:pPr marL="475261" lvl="1" indent="-237631" algn="l">
              <a:lnSpc>
                <a:spcPts val="3081"/>
              </a:lnSpc>
              <a:spcBef>
                <a:spcPct val="0"/>
              </a:spcBef>
              <a:buFont typeface="Arial"/>
              <a:buChar char="•"/>
            </a:pPr>
            <a:r>
              <a:rPr lang="en-US" sz="2201" u="none" strike="noStrike">
                <a:solidFill>
                  <a:srgbClr val="FFFFFF"/>
                </a:solidFill>
                <a:latin typeface="Now"/>
                <a:ea typeface="Now"/>
                <a:cs typeface="Now"/>
                <a:sym typeface="Now"/>
              </a:rPr>
              <a:t>El año fue la variable más influyente → refleja evolución temporal del salario.</a:t>
            </a:r>
          </a:p>
          <a:p>
            <a:pPr marL="475261" lvl="1" indent="-237631" algn="l">
              <a:lnSpc>
                <a:spcPts val="3081"/>
              </a:lnSpc>
              <a:spcBef>
                <a:spcPct val="0"/>
              </a:spcBef>
              <a:buFont typeface="Arial"/>
              <a:buChar char="•"/>
            </a:pPr>
            <a:r>
              <a:rPr lang="en-US" sz="2201" u="none" strike="noStrike">
                <a:solidFill>
                  <a:srgbClr val="FFFFFF"/>
                </a:solidFill>
                <a:latin typeface="Now"/>
                <a:ea typeface="Now"/>
                <a:cs typeface="Now"/>
                <a:sym typeface="Now"/>
              </a:rPr>
              <a:t>La industria apareció en segundo lugar, aunque su peso podría estar subestimado por el tipo de codificación.</a:t>
            </a:r>
          </a:p>
          <a:p>
            <a:pPr marL="475261" lvl="1" indent="-237631" algn="l">
              <a:lnSpc>
                <a:spcPts val="3081"/>
              </a:lnSpc>
              <a:spcBef>
                <a:spcPct val="0"/>
              </a:spcBef>
              <a:buFont typeface="Arial"/>
              <a:buChar char="•"/>
            </a:pPr>
            <a:r>
              <a:rPr lang="en-US" sz="2201" u="none" strike="noStrike">
                <a:solidFill>
                  <a:srgbClr val="FFFFFF"/>
                </a:solidFill>
                <a:latin typeface="Now"/>
                <a:ea typeface="Now"/>
                <a:cs typeface="Now"/>
                <a:sym typeface="Now"/>
              </a:rPr>
              <a:t>El género tuvo menor peso, pero su efecto aparece indirectamente.</a:t>
            </a:r>
          </a:p>
          <a:p>
            <a:pPr marL="475261" lvl="1" indent="-237631" algn="l">
              <a:lnSpc>
                <a:spcPts val="3081"/>
              </a:lnSpc>
              <a:spcBef>
                <a:spcPct val="0"/>
              </a:spcBef>
              <a:buFont typeface="Arial"/>
              <a:buChar char="•"/>
            </a:pPr>
            <a:r>
              <a:rPr lang="en-US" sz="2201" u="none" strike="noStrike">
                <a:solidFill>
                  <a:srgbClr val="FFFFFF"/>
                </a:solidFill>
                <a:latin typeface="Now"/>
                <a:ea typeface="Now"/>
                <a:cs typeface="Now"/>
                <a:sym typeface="Now"/>
              </a:rPr>
              <a:t>La brecha salarial no se explica por una sola variable, sino por estructuras complejas.</a:t>
            </a:r>
          </a:p>
        </p:txBody>
      </p:sp>
      <p:sp>
        <p:nvSpPr>
          <p:cNvPr id="11" name="TextBox 11"/>
          <p:cNvSpPr txBox="1"/>
          <p:nvPr/>
        </p:nvSpPr>
        <p:spPr>
          <a:xfrm>
            <a:off x="10093222" y="1581172"/>
            <a:ext cx="8030189" cy="3887437"/>
          </a:xfrm>
          <a:prstGeom prst="rect">
            <a:avLst/>
          </a:prstGeom>
        </p:spPr>
        <p:txBody>
          <a:bodyPr lIns="0" tIns="0" rIns="0" bIns="0" rtlCol="0" anchor="t">
            <a:spAutoFit/>
          </a:bodyPr>
          <a:lstStyle/>
          <a:p>
            <a:pPr algn="l">
              <a:lnSpc>
                <a:spcPts val="3081"/>
              </a:lnSpc>
              <a:spcBef>
                <a:spcPct val="0"/>
              </a:spcBef>
            </a:pPr>
            <a:r>
              <a:rPr lang="en-US" sz="2201" b="1" u="none" strike="noStrike">
                <a:solidFill>
                  <a:srgbClr val="EAD282"/>
                </a:solidFill>
                <a:latin typeface="Now Bold"/>
                <a:ea typeface="Now Bold"/>
                <a:cs typeface="Now Bold"/>
                <a:sym typeface="Now Bold"/>
              </a:rPr>
              <a:t>Hallazgos principales</a:t>
            </a:r>
          </a:p>
          <a:p>
            <a:pPr marL="475261" lvl="1" indent="-237631" algn="l">
              <a:lnSpc>
                <a:spcPts val="3081"/>
              </a:lnSpc>
              <a:spcBef>
                <a:spcPct val="0"/>
              </a:spcBef>
              <a:buFont typeface="Arial"/>
              <a:buChar char="•"/>
            </a:pPr>
            <a:r>
              <a:rPr lang="en-US" sz="2201" u="none" strike="noStrike">
                <a:solidFill>
                  <a:srgbClr val="FFFFFF"/>
                </a:solidFill>
                <a:latin typeface="Now"/>
                <a:ea typeface="Now"/>
                <a:cs typeface="Now"/>
                <a:sym typeface="Now"/>
              </a:rPr>
              <a:t>Alta precisión del modelo: predice bien la remuneración</a:t>
            </a:r>
          </a:p>
          <a:p>
            <a:pPr marL="475261" lvl="1" indent="-237631" algn="l">
              <a:lnSpc>
                <a:spcPts val="3081"/>
              </a:lnSpc>
              <a:spcBef>
                <a:spcPct val="0"/>
              </a:spcBef>
              <a:buFont typeface="Arial"/>
              <a:buChar char="•"/>
            </a:pPr>
            <a:r>
              <a:rPr lang="en-US" sz="2201" u="none" strike="noStrike">
                <a:solidFill>
                  <a:srgbClr val="FFFFFF"/>
                </a:solidFill>
                <a:latin typeface="Now"/>
                <a:ea typeface="Now"/>
                <a:cs typeface="Now"/>
                <a:sym typeface="Now"/>
              </a:rPr>
              <a:t>Industria y Año = variables más influyentes</a:t>
            </a:r>
          </a:p>
          <a:p>
            <a:pPr marL="475261" lvl="1" indent="-237631" algn="l">
              <a:lnSpc>
                <a:spcPts val="3081"/>
              </a:lnSpc>
              <a:spcBef>
                <a:spcPct val="0"/>
              </a:spcBef>
              <a:buFont typeface="Arial"/>
              <a:buChar char="•"/>
            </a:pPr>
            <a:r>
              <a:rPr lang="en-US" sz="2201" u="none" strike="noStrike">
                <a:solidFill>
                  <a:srgbClr val="FFFFFF"/>
                </a:solidFill>
                <a:latin typeface="Now"/>
                <a:ea typeface="Now"/>
                <a:cs typeface="Now"/>
                <a:sym typeface="Now"/>
              </a:rPr>
              <a:t>Género = menos relevante para el modelo, pero aún así revela desigualdades</a:t>
            </a:r>
          </a:p>
          <a:p>
            <a:pPr marL="475261" lvl="1" indent="-237631" algn="l">
              <a:lnSpc>
                <a:spcPts val="3081"/>
              </a:lnSpc>
              <a:spcBef>
                <a:spcPct val="0"/>
              </a:spcBef>
              <a:buFont typeface="Arial"/>
              <a:buChar char="•"/>
            </a:pPr>
            <a:r>
              <a:rPr lang="en-US" sz="2201" u="none" strike="noStrike">
                <a:solidFill>
                  <a:srgbClr val="FFFFFF"/>
                </a:solidFill>
                <a:latin typeface="Now"/>
                <a:ea typeface="Now"/>
                <a:cs typeface="Now"/>
                <a:sym typeface="Now"/>
              </a:rPr>
              <a:t>La brecha salarial es estructural, no siempre visible en promedios</a:t>
            </a:r>
          </a:p>
          <a:p>
            <a:pPr marL="475261" lvl="1" indent="-237631" algn="l">
              <a:lnSpc>
                <a:spcPts val="3081"/>
              </a:lnSpc>
              <a:spcBef>
                <a:spcPct val="0"/>
              </a:spcBef>
              <a:buFont typeface="Arial"/>
              <a:buChar char="•"/>
            </a:pPr>
            <a:r>
              <a:rPr lang="en-US" sz="2201" u="none" strike="noStrike">
                <a:solidFill>
                  <a:srgbClr val="FFFFFF"/>
                </a:solidFill>
                <a:latin typeface="Now"/>
                <a:ea typeface="Now"/>
                <a:cs typeface="Now"/>
                <a:sym typeface="Now"/>
              </a:rPr>
              <a:t>No fue posible predecir género → baja precisión y problemas éticos.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grpSp>
        <p:nvGrpSpPr>
          <p:cNvPr id="2" name="Group 2"/>
          <p:cNvGrpSpPr/>
          <p:nvPr/>
        </p:nvGrpSpPr>
        <p:grpSpPr>
          <a:xfrm>
            <a:off x="776073" y="-1352154"/>
            <a:ext cx="15252699" cy="1542251"/>
            <a:chOff x="0" y="0"/>
            <a:chExt cx="53129492" cy="5372100"/>
          </a:xfrm>
        </p:grpSpPr>
        <p:sp>
          <p:nvSpPr>
            <p:cNvPr id="3" name="Freeform 3"/>
            <p:cNvSpPr/>
            <p:nvPr/>
          </p:nvSpPr>
          <p:spPr>
            <a:xfrm>
              <a:off x="0" y="0"/>
              <a:ext cx="53129495" cy="5372100"/>
            </a:xfrm>
            <a:custGeom>
              <a:avLst/>
              <a:gdLst/>
              <a:ahLst/>
              <a:cxnLst/>
              <a:rect l="l" t="t" r="r" b="b"/>
              <a:pathLst>
                <a:path w="53129495" h="5372100">
                  <a:moveTo>
                    <a:pt x="51578821" y="0"/>
                  </a:moveTo>
                  <a:lnTo>
                    <a:pt x="1550670" y="0"/>
                  </a:lnTo>
                  <a:lnTo>
                    <a:pt x="0" y="2686050"/>
                  </a:lnTo>
                  <a:lnTo>
                    <a:pt x="1550670" y="5372100"/>
                  </a:lnTo>
                  <a:lnTo>
                    <a:pt x="51578821" y="5372100"/>
                  </a:lnTo>
                  <a:lnTo>
                    <a:pt x="53129495" y="2686050"/>
                  </a:lnTo>
                  <a:lnTo>
                    <a:pt x="51578821" y="0"/>
                  </a:lnTo>
                  <a:close/>
                </a:path>
              </a:pathLst>
            </a:custGeom>
            <a:solidFill>
              <a:srgbClr val="FFE799"/>
            </a:solidFill>
          </p:spPr>
          <p:txBody>
            <a:bodyPr/>
            <a:lstStyle/>
            <a:p>
              <a:endParaRPr lang="es-AR"/>
            </a:p>
          </p:txBody>
        </p:sp>
      </p:grpSp>
      <p:sp>
        <p:nvSpPr>
          <p:cNvPr id="4" name="Freeform 4"/>
          <p:cNvSpPr/>
          <p:nvPr/>
        </p:nvSpPr>
        <p:spPr>
          <a:xfrm>
            <a:off x="12831278" y="4310774"/>
            <a:ext cx="3745489" cy="3347531"/>
          </a:xfrm>
          <a:custGeom>
            <a:avLst/>
            <a:gdLst/>
            <a:ahLst/>
            <a:cxnLst/>
            <a:rect l="l" t="t" r="r" b="b"/>
            <a:pathLst>
              <a:path w="3745489" h="3347531">
                <a:moveTo>
                  <a:pt x="0" y="0"/>
                </a:moveTo>
                <a:lnTo>
                  <a:pt x="3745489" y="0"/>
                </a:lnTo>
                <a:lnTo>
                  <a:pt x="3745489" y="3347531"/>
                </a:lnTo>
                <a:lnTo>
                  <a:pt x="0" y="33475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grpSp>
        <p:nvGrpSpPr>
          <p:cNvPr id="5" name="Group 5"/>
          <p:cNvGrpSpPr/>
          <p:nvPr/>
        </p:nvGrpSpPr>
        <p:grpSpPr>
          <a:xfrm>
            <a:off x="928473" y="-1199754"/>
            <a:ext cx="15252699" cy="1542251"/>
            <a:chOff x="0" y="0"/>
            <a:chExt cx="53129492" cy="5372100"/>
          </a:xfrm>
        </p:grpSpPr>
        <p:sp>
          <p:nvSpPr>
            <p:cNvPr id="6" name="Freeform 6"/>
            <p:cNvSpPr/>
            <p:nvPr/>
          </p:nvSpPr>
          <p:spPr>
            <a:xfrm>
              <a:off x="0" y="0"/>
              <a:ext cx="53129495" cy="5372100"/>
            </a:xfrm>
            <a:custGeom>
              <a:avLst/>
              <a:gdLst/>
              <a:ahLst/>
              <a:cxnLst/>
              <a:rect l="l" t="t" r="r" b="b"/>
              <a:pathLst>
                <a:path w="53129495" h="5372100">
                  <a:moveTo>
                    <a:pt x="51578821" y="0"/>
                  </a:moveTo>
                  <a:lnTo>
                    <a:pt x="1550670" y="0"/>
                  </a:lnTo>
                  <a:lnTo>
                    <a:pt x="0" y="2686050"/>
                  </a:lnTo>
                  <a:lnTo>
                    <a:pt x="1550670" y="5372100"/>
                  </a:lnTo>
                  <a:lnTo>
                    <a:pt x="51578821" y="5372100"/>
                  </a:lnTo>
                  <a:lnTo>
                    <a:pt x="53129495" y="2686050"/>
                  </a:lnTo>
                  <a:lnTo>
                    <a:pt x="51578821" y="0"/>
                  </a:lnTo>
                  <a:close/>
                </a:path>
              </a:pathLst>
            </a:custGeom>
            <a:solidFill>
              <a:srgbClr val="FFE799"/>
            </a:solidFill>
          </p:spPr>
          <p:txBody>
            <a:bodyPr/>
            <a:lstStyle/>
            <a:p>
              <a:endParaRPr lang="es-AR"/>
            </a:p>
          </p:txBody>
        </p:sp>
      </p:grpSp>
      <p:sp>
        <p:nvSpPr>
          <p:cNvPr id="7" name="TextBox 7"/>
          <p:cNvSpPr txBox="1"/>
          <p:nvPr/>
        </p:nvSpPr>
        <p:spPr>
          <a:xfrm>
            <a:off x="1238691" y="3103227"/>
            <a:ext cx="11228211" cy="2652712"/>
          </a:xfrm>
          <a:prstGeom prst="rect">
            <a:avLst/>
          </a:prstGeom>
        </p:spPr>
        <p:txBody>
          <a:bodyPr lIns="0" tIns="0" rIns="0" bIns="0" rtlCol="0" anchor="t">
            <a:spAutoFit/>
          </a:bodyPr>
          <a:lstStyle/>
          <a:p>
            <a:pPr algn="l">
              <a:lnSpc>
                <a:spcPts val="10312"/>
              </a:lnSpc>
            </a:pPr>
            <a:r>
              <a:rPr lang="en-US" sz="9375" b="1">
                <a:solidFill>
                  <a:srgbClr val="EAD282"/>
                </a:solidFill>
                <a:latin typeface="Now Bold"/>
                <a:ea typeface="Now Bold"/>
                <a:cs typeface="Now Bold"/>
                <a:sym typeface="Now Bold"/>
              </a:rPr>
              <a:t>APRENDIZAJE NO SUPERVISADO</a:t>
            </a:r>
          </a:p>
        </p:txBody>
      </p:sp>
      <p:sp>
        <p:nvSpPr>
          <p:cNvPr id="8" name="TextBox 8"/>
          <p:cNvSpPr txBox="1"/>
          <p:nvPr/>
        </p:nvSpPr>
        <p:spPr>
          <a:xfrm>
            <a:off x="1426660" y="5689264"/>
            <a:ext cx="2287938" cy="523875"/>
          </a:xfrm>
          <a:prstGeom prst="rect">
            <a:avLst/>
          </a:prstGeom>
        </p:spPr>
        <p:txBody>
          <a:bodyPr lIns="0" tIns="0" rIns="0" bIns="0" rtlCol="0" anchor="t">
            <a:spAutoFit/>
          </a:bodyPr>
          <a:lstStyle/>
          <a:p>
            <a:pPr algn="l">
              <a:lnSpc>
                <a:spcPts val="4200"/>
              </a:lnSpc>
            </a:pPr>
            <a:r>
              <a:rPr lang="en-US" sz="3000" b="1">
                <a:solidFill>
                  <a:srgbClr val="EAD282"/>
                </a:solidFill>
                <a:latin typeface="Now Bold"/>
                <a:ea typeface="Now Bold"/>
                <a:cs typeface="Now Bold"/>
                <a:sym typeface="Now Bold"/>
              </a:rPr>
              <a:t> Clustering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sp>
        <p:nvSpPr>
          <p:cNvPr id="2" name="Freeform 2"/>
          <p:cNvSpPr/>
          <p:nvPr/>
        </p:nvSpPr>
        <p:spPr>
          <a:xfrm>
            <a:off x="4595834" y="5518038"/>
            <a:ext cx="812868" cy="786265"/>
          </a:xfrm>
          <a:custGeom>
            <a:avLst/>
            <a:gdLst/>
            <a:ahLst/>
            <a:cxnLst/>
            <a:rect l="l" t="t" r="r" b="b"/>
            <a:pathLst>
              <a:path w="812868" h="786265">
                <a:moveTo>
                  <a:pt x="0" y="0"/>
                </a:moveTo>
                <a:lnTo>
                  <a:pt x="812869" y="0"/>
                </a:lnTo>
                <a:lnTo>
                  <a:pt x="812869" y="786266"/>
                </a:lnTo>
                <a:lnTo>
                  <a:pt x="0" y="7862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s-AR"/>
          </a:p>
        </p:txBody>
      </p:sp>
      <p:sp>
        <p:nvSpPr>
          <p:cNvPr id="3" name="Freeform 3"/>
          <p:cNvSpPr/>
          <p:nvPr/>
        </p:nvSpPr>
        <p:spPr>
          <a:xfrm rot="5400000">
            <a:off x="-2861755" y="8824406"/>
            <a:ext cx="8731606" cy="8644290"/>
          </a:xfrm>
          <a:custGeom>
            <a:avLst/>
            <a:gdLst/>
            <a:ahLst/>
            <a:cxnLst/>
            <a:rect l="l" t="t" r="r" b="b"/>
            <a:pathLst>
              <a:path w="8731606" h="8644290">
                <a:moveTo>
                  <a:pt x="0" y="0"/>
                </a:moveTo>
                <a:lnTo>
                  <a:pt x="8731605" y="0"/>
                </a:lnTo>
                <a:lnTo>
                  <a:pt x="8731605" y="8644289"/>
                </a:lnTo>
                <a:lnTo>
                  <a:pt x="0" y="8644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4" name="TextBox 4"/>
          <p:cNvSpPr txBox="1"/>
          <p:nvPr/>
        </p:nvSpPr>
        <p:spPr>
          <a:xfrm>
            <a:off x="5408703" y="4491199"/>
            <a:ext cx="4898033" cy="4070474"/>
          </a:xfrm>
          <a:prstGeom prst="rect">
            <a:avLst/>
          </a:prstGeom>
        </p:spPr>
        <p:txBody>
          <a:bodyPr lIns="0" tIns="0" rIns="0" bIns="0" rtlCol="0" anchor="t">
            <a:spAutoFit/>
          </a:bodyPr>
          <a:lstStyle/>
          <a:p>
            <a:pPr algn="l">
              <a:lnSpc>
                <a:spcPts val="2968"/>
              </a:lnSpc>
            </a:pPr>
            <a:r>
              <a:rPr lang="en-US" sz="2120" b="1">
                <a:solidFill>
                  <a:srgbClr val="FFFFFF"/>
                </a:solidFill>
                <a:latin typeface="Now Bold"/>
                <a:ea typeface="Now Bold"/>
                <a:cs typeface="Now Bold"/>
                <a:sym typeface="Now Bold"/>
              </a:rPr>
              <a:t>🧪 Preprocesamiento</a:t>
            </a:r>
          </a:p>
          <a:p>
            <a:pPr marL="457734" lvl="1" indent="-228867" algn="l">
              <a:lnSpc>
                <a:spcPts val="2968"/>
              </a:lnSpc>
              <a:buFont typeface="Arial"/>
              <a:buChar char="•"/>
            </a:pPr>
            <a:r>
              <a:rPr lang="en-US" sz="2120">
                <a:solidFill>
                  <a:srgbClr val="EAD282"/>
                </a:solidFill>
                <a:latin typeface="Now"/>
                <a:ea typeface="Now"/>
                <a:cs typeface="Now"/>
                <a:sym typeface="Now"/>
              </a:rPr>
              <a:t>Se decidió conservar los outliers para mayor representatividad.</a:t>
            </a:r>
          </a:p>
          <a:p>
            <a:pPr algn="l">
              <a:lnSpc>
                <a:spcPts val="2968"/>
              </a:lnSpc>
            </a:pPr>
            <a:endParaRPr lang="en-US" sz="2120">
              <a:solidFill>
                <a:srgbClr val="EAD282"/>
              </a:solidFill>
              <a:latin typeface="Now"/>
              <a:ea typeface="Now"/>
              <a:cs typeface="Now"/>
              <a:sym typeface="Now"/>
            </a:endParaRPr>
          </a:p>
          <a:p>
            <a:pPr marL="457734" lvl="1" indent="-228867" algn="l">
              <a:lnSpc>
                <a:spcPts val="2968"/>
              </a:lnSpc>
              <a:buFont typeface="Arial"/>
              <a:buChar char="•"/>
            </a:pPr>
            <a:r>
              <a:rPr lang="en-US" sz="2120">
                <a:solidFill>
                  <a:srgbClr val="EAD282"/>
                </a:solidFill>
                <a:latin typeface="Now"/>
                <a:ea typeface="Now"/>
                <a:cs typeface="Now"/>
                <a:sym typeface="Now"/>
              </a:rPr>
              <a:t>Se utilizó RobustScaler para estandarización (mejor ante outliers).</a:t>
            </a:r>
          </a:p>
          <a:p>
            <a:pPr algn="l">
              <a:lnSpc>
                <a:spcPts val="2968"/>
              </a:lnSpc>
            </a:pPr>
            <a:endParaRPr lang="en-US" sz="2120">
              <a:solidFill>
                <a:srgbClr val="EAD282"/>
              </a:solidFill>
              <a:latin typeface="Now"/>
              <a:ea typeface="Now"/>
              <a:cs typeface="Now"/>
              <a:sym typeface="Now"/>
            </a:endParaRPr>
          </a:p>
          <a:p>
            <a:pPr marL="457734" lvl="1" indent="-228867" algn="l">
              <a:lnSpc>
                <a:spcPts val="2968"/>
              </a:lnSpc>
              <a:buFont typeface="Arial"/>
              <a:buChar char="•"/>
            </a:pPr>
            <a:r>
              <a:rPr lang="en-US" sz="2120">
                <a:solidFill>
                  <a:srgbClr val="EAD282"/>
                </a:solidFill>
                <a:latin typeface="Now"/>
                <a:ea typeface="Now"/>
                <a:cs typeface="Now"/>
                <a:sym typeface="Now"/>
              </a:rPr>
              <a:t>Se aplicó K-Means, técnica eficaz para grandes volúmenes y variables numéricas.</a:t>
            </a:r>
          </a:p>
        </p:txBody>
      </p:sp>
      <p:sp>
        <p:nvSpPr>
          <p:cNvPr id="5" name="TextBox 5"/>
          <p:cNvSpPr txBox="1"/>
          <p:nvPr/>
        </p:nvSpPr>
        <p:spPr>
          <a:xfrm>
            <a:off x="1028700" y="942975"/>
            <a:ext cx="14575446" cy="811530"/>
          </a:xfrm>
          <a:prstGeom prst="rect">
            <a:avLst/>
          </a:prstGeom>
        </p:spPr>
        <p:txBody>
          <a:bodyPr lIns="0" tIns="0" rIns="0" bIns="0" rtlCol="0" anchor="t">
            <a:spAutoFit/>
          </a:bodyPr>
          <a:lstStyle/>
          <a:p>
            <a:pPr algn="l">
              <a:lnSpc>
                <a:spcPts val="6719"/>
              </a:lnSpc>
            </a:pPr>
            <a:r>
              <a:rPr lang="en-US" sz="4800" b="1">
                <a:solidFill>
                  <a:srgbClr val="EAD282"/>
                </a:solidFill>
                <a:latin typeface="Now Bold"/>
                <a:ea typeface="Now Bold"/>
                <a:cs typeface="Now Bold"/>
                <a:sym typeface="Now Bold"/>
              </a:rPr>
              <a:t>APRENDIZAJE NO SUPERVISADO: CLUSTERING</a:t>
            </a:r>
          </a:p>
        </p:txBody>
      </p:sp>
      <p:sp>
        <p:nvSpPr>
          <p:cNvPr id="6" name="TextBox 6"/>
          <p:cNvSpPr txBox="1"/>
          <p:nvPr/>
        </p:nvSpPr>
        <p:spPr>
          <a:xfrm>
            <a:off x="2753954" y="1923359"/>
            <a:ext cx="10326049" cy="473393"/>
          </a:xfrm>
          <a:prstGeom prst="rect">
            <a:avLst/>
          </a:prstGeom>
        </p:spPr>
        <p:txBody>
          <a:bodyPr lIns="0" tIns="0" rIns="0" bIns="0" rtlCol="0" anchor="t">
            <a:spAutoFit/>
          </a:bodyPr>
          <a:lstStyle/>
          <a:p>
            <a:pPr algn="l">
              <a:lnSpc>
                <a:spcPts val="3832"/>
              </a:lnSpc>
            </a:pPr>
            <a:r>
              <a:rPr lang="en-US" sz="2737" b="1">
                <a:solidFill>
                  <a:srgbClr val="EAD282"/>
                </a:solidFill>
                <a:latin typeface="Now Bold"/>
                <a:ea typeface="Now Bold"/>
                <a:cs typeface="Now Bold"/>
                <a:sym typeface="Now Bold"/>
              </a:rPr>
              <a:t>🎯 </a:t>
            </a:r>
            <a:r>
              <a:rPr lang="en-US" sz="2737" b="1">
                <a:solidFill>
                  <a:srgbClr val="FFFFFF"/>
                </a:solidFill>
                <a:latin typeface="Now Bold"/>
                <a:ea typeface="Now Bold"/>
                <a:cs typeface="Now Bold"/>
                <a:sym typeface="Now Bold"/>
              </a:rPr>
              <a:t>¿Qué agrupamientos naturales aparecen en los datos?</a:t>
            </a:r>
          </a:p>
        </p:txBody>
      </p:sp>
      <p:sp>
        <p:nvSpPr>
          <p:cNvPr id="7" name="TextBox 7"/>
          <p:cNvSpPr txBox="1"/>
          <p:nvPr/>
        </p:nvSpPr>
        <p:spPr>
          <a:xfrm>
            <a:off x="293842" y="5205630"/>
            <a:ext cx="4073392" cy="1098674"/>
          </a:xfrm>
          <a:prstGeom prst="rect">
            <a:avLst/>
          </a:prstGeom>
        </p:spPr>
        <p:txBody>
          <a:bodyPr lIns="0" tIns="0" rIns="0" bIns="0" rtlCol="0" anchor="t">
            <a:spAutoFit/>
          </a:bodyPr>
          <a:lstStyle/>
          <a:p>
            <a:pPr algn="l">
              <a:lnSpc>
                <a:spcPts val="2968"/>
              </a:lnSpc>
            </a:pPr>
            <a:r>
              <a:rPr lang="en-US" sz="2120" b="1">
                <a:solidFill>
                  <a:srgbClr val="FFFFFF"/>
                </a:solidFill>
                <a:latin typeface="Now Bold"/>
                <a:ea typeface="Now Bold"/>
                <a:cs typeface="Now Bold"/>
                <a:sym typeface="Now Bold"/>
              </a:rPr>
              <a:t>🔢 Variables incluidas</a:t>
            </a:r>
          </a:p>
          <a:p>
            <a:pPr algn="l">
              <a:lnSpc>
                <a:spcPts val="2968"/>
              </a:lnSpc>
            </a:pPr>
            <a:r>
              <a:rPr lang="en-US" sz="2120">
                <a:solidFill>
                  <a:srgbClr val="EAD282"/>
                </a:solidFill>
                <a:latin typeface="Now"/>
                <a:ea typeface="Now"/>
                <a:cs typeface="Now"/>
                <a:sym typeface="Now"/>
              </a:rPr>
              <a:t>Variables incluidas: Valor, Año, Género, Industria</a:t>
            </a:r>
          </a:p>
        </p:txBody>
      </p:sp>
      <p:sp>
        <p:nvSpPr>
          <p:cNvPr id="8" name="TextBox 8"/>
          <p:cNvSpPr txBox="1"/>
          <p:nvPr/>
        </p:nvSpPr>
        <p:spPr>
          <a:xfrm>
            <a:off x="11576804" y="4148402"/>
            <a:ext cx="5191417" cy="2584574"/>
          </a:xfrm>
          <a:prstGeom prst="rect">
            <a:avLst/>
          </a:prstGeom>
        </p:spPr>
        <p:txBody>
          <a:bodyPr lIns="0" tIns="0" rIns="0" bIns="0" rtlCol="0" anchor="t">
            <a:spAutoFit/>
          </a:bodyPr>
          <a:lstStyle/>
          <a:p>
            <a:pPr algn="l">
              <a:lnSpc>
                <a:spcPts val="2968"/>
              </a:lnSpc>
            </a:pPr>
            <a:r>
              <a:rPr lang="en-US" sz="2120" b="1">
                <a:solidFill>
                  <a:srgbClr val="EAD282"/>
                </a:solidFill>
                <a:latin typeface="Now Bold"/>
                <a:ea typeface="Now Bold"/>
                <a:cs typeface="Now Bold"/>
                <a:sym typeface="Now Bold"/>
              </a:rPr>
              <a:t>📊 </a:t>
            </a:r>
            <a:r>
              <a:rPr lang="en-US" sz="2120" b="1">
                <a:solidFill>
                  <a:srgbClr val="FFFFFF"/>
                </a:solidFill>
                <a:latin typeface="Now Bold"/>
                <a:ea typeface="Now Bold"/>
                <a:cs typeface="Now Bold"/>
                <a:sym typeface="Now Bold"/>
              </a:rPr>
              <a:t>Elección del número de clusters</a:t>
            </a:r>
          </a:p>
          <a:p>
            <a:pPr marL="457734" lvl="1" indent="-228867" algn="l">
              <a:lnSpc>
                <a:spcPts val="2968"/>
              </a:lnSpc>
              <a:buFont typeface="Arial"/>
              <a:buChar char="•"/>
            </a:pPr>
            <a:r>
              <a:rPr lang="en-US" sz="2120">
                <a:solidFill>
                  <a:srgbClr val="EAD282"/>
                </a:solidFill>
                <a:latin typeface="Now"/>
                <a:ea typeface="Now"/>
                <a:cs typeface="Now"/>
                <a:sym typeface="Now"/>
              </a:rPr>
              <a:t>Método del codo: sugería 3 clusters</a:t>
            </a:r>
          </a:p>
          <a:p>
            <a:pPr marL="457734" lvl="1" indent="-228867" algn="l">
              <a:lnSpc>
                <a:spcPts val="2968"/>
              </a:lnSpc>
              <a:buFont typeface="Arial"/>
              <a:buChar char="•"/>
            </a:pPr>
            <a:r>
              <a:rPr lang="en-US" sz="2120">
                <a:solidFill>
                  <a:srgbClr val="EAD282"/>
                </a:solidFill>
                <a:latin typeface="Now"/>
                <a:ea typeface="Now"/>
                <a:cs typeface="Now"/>
                <a:sym typeface="Now"/>
              </a:rPr>
              <a:t>Coeficiente de Silhouette: sugería 2 clusters</a:t>
            </a:r>
          </a:p>
          <a:p>
            <a:pPr marL="457734" lvl="1" indent="-228867" algn="l">
              <a:lnSpc>
                <a:spcPts val="2968"/>
              </a:lnSpc>
              <a:buFont typeface="Arial"/>
              <a:buChar char="•"/>
            </a:pPr>
            <a:r>
              <a:rPr lang="en-US" sz="2120">
                <a:solidFill>
                  <a:srgbClr val="EAD282"/>
                </a:solidFill>
                <a:latin typeface="Now"/>
                <a:ea typeface="Now"/>
                <a:cs typeface="Now"/>
                <a:sym typeface="Now"/>
              </a:rPr>
              <a:t>Se compararon gráficamente ambos → se eligieron 2 clusters como opción final</a:t>
            </a:r>
          </a:p>
        </p:txBody>
      </p:sp>
      <p:sp>
        <p:nvSpPr>
          <p:cNvPr id="9" name="TextBox 9"/>
          <p:cNvSpPr txBox="1"/>
          <p:nvPr/>
        </p:nvSpPr>
        <p:spPr>
          <a:xfrm>
            <a:off x="2753954" y="2568202"/>
            <a:ext cx="10697899" cy="473393"/>
          </a:xfrm>
          <a:prstGeom prst="rect">
            <a:avLst/>
          </a:prstGeom>
        </p:spPr>
        <p:txBody>
          <a:bodyPr lIns="0" tIns="0" rIns="0" bIns="0" rtlCol="0" anchor="t">
            <a:spAutoFit/>
          </a:bodyPr>
          <a:lstStyle/>
          <a:p>
            <a:pPr algn="l">
              <a:lnSpc>
                <a:spcPts val="3832"/>
              </a:lnSpc>
            </a:pPr>
            <a:r>
              <a:rPr lang="en-US" sz="2737" b="1">
                <a:solidFill>
                  <a:srgbClr val="EAD282"/>
                </a:solidFill>
                <a:latin typeface="Now Bold"/>
                <a:ea typeface="Now Bold"/>
                <a:cs typeface="Now Bold"/>
                <a:sym typeface="Now Bold"/>
              </a:rPr>
              <a:t>Objetivo:</a:t>
            </a:r>
            <a:r>
              <a:rPr lang="en-US" sz="2737" b="1">
                <a:solidFill>
                  <a:srgbClr val="FFFFFF"/>
                </a:solidFill>
                <a:latin typeface="Now Bold"/>
                <a:ea typeface="Now Bold"/>
                <a:cs typeface="Now Bold"/>
                <a:sym typeface="Now Bold"/>
              </a:rPr>
              <a:t> identificar perfiles salariales sin etiquetas previas.</a:t>
            </a:r>
          </a:p>
        </p:txBody>
      </p:sp>
      <p:sp>
        <p:nvSpPr>
          <p:cNvPr id="10" name="TextBox 10"/>
          <p:cNvSpPr txBox="1"/>
          <p:nvPr/>
        </p:nvSpPr>
        <p:spPr>
          <a:xfrm>
            <a:off x="11348204" y="7398065"/>
            <a:ext cx="6767762" cy="2072696"/>
          </a:xfrm>
          <a:prstGeom prst="rect">
            <a:avLst/>
          </a:prstGeom>
        </p:spPr>
        <p:txBody>
          <a:bodyPr lIns="0" tIns="0" rIns="0" bIns="0" rtlCol="0" anchor="t">
            <a:spAutoFit/>
          </a:bodyPr>
          <a:lstStyle/>
          <a:p>
            <a:pPr marL="0" lvl="0" indent="0" algn="l">
              <a:lnSpc>
                <a:spcPts val="3356"/>
              </a:lnSpc>
              <a:spcBef>
                <a:spcPct val="0"/>
              </a:spcBef>
            </a:pPr>
            <a:r>
              <a:rPr lang="en-US" sz="2397" b="1" u="none" strike="noStrike">
                <a:solidFill>
                  <a:srgbClr val="FFFFFF"/>
                </a:solidFill>
                <a:latin typeface="Now Bold"/>
                <a:ea typeface="Now Bold"/>
                <a:cs typeface="Now Bold"/>
                <a:sym typeface="Now Bold"/>
              </a:rPr>
              <a:t>Resultados</a:t>
            </a:r>
          </a:p>
          <a:p>
            <a:pPr marL="517684" lvl="1" indent="-258842" algn="l">
              <a:lnSpc>
                <a:spcPts val="3356"/>
              </a:lnSpc>
              <a:buFont typeface="Arial"/>
              <a:buChar char="•"/>
            </a:pPr>
            <a:r>
              <a:rPr lang="en-US" sz="2397" u="none" strike="noStrike">
                <a:solidFill>
                  <a:srgbClr val="EAD282"/>
                </a:solidFill>
                <a:latin typeface="Now"/>
                <a:ea typeface="Now"/>
                <a:cs typeface="Now"/>
                <a:sym typeface="Now"/>
              </a:rPr>
              <a:t>Cluster 1: sueldos bajos, mayoría mujeres</a:t>
            </a:r>
          </a:p>
          <a:p>
            <a:pPr marL="517684" lvl="1" indent="-258842" algn="l">
              <a:lnSpc>
                <a:spcPts val="3356"/>
              </a:lnSpc>
              <a:buFont typeface="Arial"/>
              <a:buChar char="•"/>
            </a:pPr>
            <a:r>
              <a:rPr lang="en-US" sz="2397" u="none" strike="noStrike">
                <a:solidFill>
                  <a:srgbClr val="EAD282"/>
                </a:solidFill>
                <a:latin typeface="Now"/>
                <a:ea typeface="Now"/>
                <a:cs typeface="Now"/>
                <a:sym typeface="Now"/>
              </a:rPr>
              <a:t>Cluster 2: sueldos altos, mayoría varones</a:t>
            </a:r>
          </a:p>
          <a:p>
            <a:pPr marL="517684" lvl="1" indent="-258842" algn="l">
              <a:lnSpc>
                <a:spcPts val="3356"/>
              </a:lnSpc>
              <a:buFont typeface="Arial"/>
              <a:buChar char="•"/>
            </a:pPr>
            <a:r>
              <a:rPr lang="en-US" sz="2397" u="none" strike="noStrike">
                <a:solidFill>
                  <a:srgbClr val="EAD282"/>
                </a:solidFill>
                <a:latin typeface="Now"/>
                <a:ea typeface="Now"/>
                <a:cs typeface="Now"/>
                <a:sym typeface="Now"/>
              </a:rPr>
              <a:t>Brecha salarial estructuralmente reflejada en la segmentación</a:t>
            </a:r>
          </a:p>
        </p:txBody>
      </p:sp>
      <p:sp>
        <p:nvSpPr>
          <p:cNvPr id="11" name="Freeform 11"/>
          <p:cNvSpPr/>
          <p:nvPr/>
        </p:nvSpPr>
        <p:spPr>
          <a:xfrm>
            <a:off x="10535336" y="5547679"/>
            <a:ext cx="812868" cy="786265"/>
          </a:xfrm>
          <a:custGeom>
            <a:avLst/>
            <a:gdLst/>
            <a:ahLst/>
            <a:cxnLst/>
            <a:rect l="l" t="t" r="r" b="b"/>
            <a:pathLst>
              <a:path w="812868" h="786265">
                <a:moveTo>
                  <a:pt x="0" y="0"/>
                </a:moveTo>
                <a:lnTo>
                  <a:pt x="812868" y="0"/>
                </a:lnTo>
                <a:lnTo>
                  <a:pt x="812868" y="786266"/>
                </a:lnTo>
                <a:lnTo>
                  <a:pt x="0" y="7862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s-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sp>
        <p:nvSpPr>
          <p:cNvPr id="2" name="Freeform 2"/>
          <p:cNvSpPr/>
          <p:nvPr/>
        </p:nvSpPr>
        <p:spPr>
          <a:xfrm>
            <a:off x="7942664" y="4983255"/>
            <a:ext cx="6265984" cy="4775582"/>
          </a:xfrm>
          <a:custGeom>
            <a:avLst/>
            <a:gdLst/>
            <a:ahLst/>
            <a:cxnLst/>
            <a:rect l="l" t="t" r="r" b="b"/>
            <a:pathLst>
              <a:path w="6265984" h="4775582">
                <a:moveTo>
                  <a:pt x="0" y="0"/>
                </a:moveTo>
                <a:lnTo>
                  <a:pt x="6265983" y="0"/>
                </a:lnTo>
                <a:lnTo>
                  <a:pt x="6265983" y="4775583"/>
                </a:lnTo>
                <a:lnTo>
                  <a:pt x="0" y="4775583"/>
                </a:lnTo>
                <a:lnTo>
                  <a:pt x="0" y="0"/>
                </a:lnTo>
                <a:close/>
              </a:path>
            </a:pathLst>
          </a:custGeom>
          <a:blipFill>
            <a:blip r:embed="rId2"/>
            <a:stretch>
              <a:fillRect/>
            </a:stretch>
          </a:blipFill>
        </p:spPr>
        <p:txBody>
          <a:bodyPr/>
          <a:lstStyle/>
          <a:p>
            <a:endParaRPr lang="es-AR"/>
          </a:p>
        </p:txBody>
      </p:sp>
      <p:sp>
        <p:nvSpPr>
          <p:cNvPr id="3" name="Freeform 3"/>
          <p:cNvSpPr/>
          <p:nvPr/>
        </p:nvSpPr>
        <p:spPr>
          <a:xfrm>
            <a:off x="1080163" y="4478357"/>
            <a:ext cx="5406611" cy="4338638"/>
          </a:xfrm>
          <a:custGeom>
            <a:avLst/>
            <a:gdLst/>
            <a:ahLst/>
            <a:cxnLst/>
            <a:rect l="l" t="t" r="r" b="b"/>
            <a:pathLst>
              <a:path w="5406611" h="4338638">
                <a:moveTo>
                  <a:pt x="0" y="0"/>
                </a:moveTo>
                <a:lnTo>
                  <a:pt x="5406611" y="0"/>
                </a:lnTo>
                <a:lnTo>
                  <a:pt x="5406611" y="4338639"/>
                </a:lnTo>
                <a:lnTo>
                  <a:pt x="0" y="4338639"/>
                </a:lnTo>
                <a:lnTo>
                  <a:pt x="0" y="0"/>
                </a:lnTo>
                <a:close/>
              </a:path>
            </a:pathLst>
          </a:custGeom>
          <a:blipFill>
            <a:blip r:embed="rId3"/>
            <a:stretch>
              <a:fillRect/>
            </a:stretch>
          </a:blipFill>
        </p:spPr>
        <p:txBody>
          <a:bodyPr/>
          <a:lstStyle/>
          <a:p>
            <a:endParaRPr lang="es-AR"/>
          </a:p>
        </p:txBody>
      </p:sp>
      <p:sp>
        <p:nvSpPr>
          <p:cNvPr id="4" name="Freeform 4"/>
          <p:cNvSpPr/>
          <p:nvPr/>
        </p:nvSpPr>
        <p:spPr>
          <a:xfrm>
            <a:off x="2406248" y="161571"/>
            <a:ext cx="4972080" cy="3840911"/>
          </a:xfrm>
          <a:custGeom>
            <a:avLst/>
            <a:gdLst/>
            <a:ahLst/>
            <a:cxnLst/>
            <a:rect l="l" t="t" r="r" b="b"/>
            <a:pathLst>
              <a:path w="4972080" h="3840911">
                <a:moveTo>
                  <a:pt x="0" y="0"/>
                </a:moveTo>
                <a:lnTo>
                  <a:pt x="4972080" y="0"/>
                </a:lnTo>
                <a:lnTo>
                  <a:pt x="4972080" y="3840911"/>
                </a:lnTo>
                <a:lnTo>
                  <a:pt x="0" y="3840911"/>
                </a:lnTo>
                <a:lnTo>
                  <a:pt x="0" y="0"/>
                </a:lnTo>
                <a:close/>
              </a:path>
            </a:pathLst>
          </a:custGeom>
          <a:blipFill>
            <a:blip r:embed="rId4"/>
            <a:stretch>
              <a:fillRect/>
            </a:stretch>
          </a:blipFill>
        </p:spPr>
        <p:txBody>
          <a:bodyPr/>
          <a:lstStyle/>
          <a:p>
            <a:endParaRPr lang="es-AR"/>
          </a:p>
        </p:txBody>
      </p:sp>
      <p:sp>
        <p:nvSpPr>
          <p:cNvPr id="5" name="Freeform 5"/>
          <p:cNvSpPr/>
          <p:nvPr/>
        </p:nvSpPr>
        <p:spPr>
          <a:xfrm rot="-5096003">
            <a:off x="11933531" y="-6296885"/>
            <a:ext cx="8731606" cy="8644290"/>
          </a:xfrm>
          <a:custGeom>
            <a:avLst/>
            <a:gdLst/>
            <a:ahLst/>
            <a:cxnLst/>
            <a:rect l="l" t="t" r="r" b="b"/>
            <a:pathLst>
              <a:path w="8731606" h="8644290">
                <a:moveTo>
                  <a:pt x="0" y="0"/>
                </a:moveTo>
                <a:lnTo>
                  <a:pt x="8731605" y="0"/>
                </a:lnTo>
                <a:lnTo>
                  <a:pt x="8731605" y="8644289"/>
                </a:lnTo>
                <a:lnTo>
                  <a:pt x="0" y="86442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AR"/>
          </a:p>
        </p:txBody>
      </p:sp>
      <p:sp>
        <p:nvSpPr>
          <p:cNvPr id="6" name="Freeform 6"/>
          <p:cNvSpPr/>
          <p:nvPr/>
        </p:nvSpPr>
        <p:spPr>
          <a:xfrm rot="-2149099">
            <a:off x="-8156922" y="5685836"/>
            <a:ext cx="8731606" cy="8644290"/>
          </a:xfrm>
          <a:custGeom>
            <a:avLst/>
            <a:gdLst/>
            <a:ahLst/>
            <a:cxnLst/>
            <a:rect l="l" t="t" r="r" b="b"/>
            <a:pathLst>
              <a:path w="8731606" h="8644290">
                <a:moveTo>
                  <a:pt x="0" y="0"/>
                </a:moveTo>
                <a:lnTo>
                  <a:pt x="8731606" y="0"/>
                </a:lnTo>
                <a:lnTo>
                  <a:pt x="8731606" y="8644290"/>
                </a:lnTo>
                <a:lnTo>
                  <a:pt x="0" y="86442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AR"/>
          </a:p>
        </p:txBody>
      </p:sp>
      <p:sp>
        <p:nvSpPr>
          <p:cNvPr id="7" name="TextBox 7"/>
          <p:cNvSpPr txBox="1"/>
          <p:nvPr/>
        </p:nvSpPr>
        <p:spPr>
          <a:xfrm>
            <a:off x="1383015" y="9017480"/>
            <a:ext cx="5103759" cy="990501"/>
          </a:xfrm>
          <a:prstGeom prst="rect">
            <a:avLst/>
          </a:prstGeom>
        </p:spPr>
        <p:txBody>
          <a:bodyPr lIns="0" tIns="0" rIns="0" bIns="0" rtlCol="0" anchor="t">
            <a:spAutoFit/>
          </a:bodyPr>
          <a:lstStyle/>
          <a:p>
            <a:pPr algn="l">
              <a:lnSpc>
                <a:spcPts val="2630"/>
              </a:lnSpc>
            </a:pPr>
            <a:r>
              <a:rPr lang="en-US" sz="1878">
                <a:solidFill>
                  <a:srgbClr val="EAD282"/>
                </a:solidFill>
                <a:latin typeface="Now"/>
                <a:ea typeface="Now"/>
                <a:cs typeface="Now"/>
                <a:sym typeface="Now"/>
              </a:rPr>
              <a:t>El valor óptimo se alcanza en k = 2, con un puntaje cercano a 0.75, lo que indica una buena separación entre grupos.</a:t>
            </a:r>
          </a:p>
        </p:txBody>
      </p:sp>
      <p:sp>
        <p:nvSpPr>
          <p:cNvPr id="8" name="Freeform 8"/>
          <p:cNvSpPr/>
          <p:nvPr/>
        </p:nvSpPr>
        <p:spPr>
          <a:xfrm>
            <a:off x="8378888" y="161571"/>
            <a:ext cx="6216678" cy="4134091"/>
          </a:xfrm>
          <a:custGeom>
            <a:avLst/>
            <a:gdLst/>
            <a:ahLst/>
            <a:cxnLst/>
            <a:rect l="l" t="t" r="r" b="b"/>
            <a:pathLst>
              <a:path w="6216678" h="4134091">
                <a:moveTo>
                  <a:pt x="0" y="0"/>
                </a:moveTo>
                <a:lnTo>
                  <a:pt x="6216678" y="0"/>
                </a:lnTo>
                <a:lnTo>
                  <a:pt x="6216678" y="4134091"/>
                </a:lnTo>
                <a:lnTo>
                  <a:pt x="0" y="4134091"/>
                </a:lnTo>
                <a:lnTo>
                  <a:pt x="0" y="0"/>
                </a:lnTo>
                <a:close/>
              </a:path>
            </a:pathLst>
          </a:custGeom>
          <a:blipFill>
            <a:blip r:embed="rId7"/>
            <a:stretch>
              <a:fillRect/>
            </a:stretch>
          </a:blipFill>
        </p:spPr>
        <p:txBody>
          <a:bodyPr/>
          <a:lstStyle/>
          <a:p>
            <a:endParaRPr lang="es-AR"/>
          </a:p>
        </p:txBody>
      </p:sp>
      <p:sp>
        <p:nvSpPr>
          <p:cNvPr id="9" name="TextBox 9"/>
          <p:cNvSpPr txBox="1"/>
          <p:nvPr/>
        </p:nvSpPr>
        <p:spPr>
          <a:xfrm>
            <a:off x="14607705" y="6831842"/>
            <a:ext cx="3184832" cy="1985154"/>
          </a:xfrm>
          <a:prstGeom prst="rect">
            <a:avLst/>
          </a:prstGeom>
        </p:spPr>
        <p:txBody>
          <a:bodyPr lIns="0" tIns="0" rIns="0" bIns="0" rtlCol="0" anchor="t">
            <a:spAutoFit/>
          </a:bodyPr>
          <a:lstStyle/>
          <a:p>
            <a:pPr algn="l">
              <a:lnSpc>
                <a:spcPts val="2666"/>
              </a:lnSpc>
            </a:pPr>
            <a:r>
              <a:rPr lang="en-US" sz="1904">
                <a:solidFill>
                  <a:srgbClr val="EAD282"/>
                </a:solidFill>
                <a:latin typeface="Now"/>
                <a:ea typeface="Now"/>
                <a:cs typeface="Now"/>
                <a:sym typeface="Now"/>
              </a:rPr>
              <a:t>El gráfico muestra un codo claro en k = 3, lo cual sugiere que a partir de ese valor, agregar más clústeres aporta poca mejora en compacidad.</a:t>
            </a:r>
          </a:p>
        </p:txBody>
      </p:sp>
      <p:sp>
        <p:nvSpPr>
          <p:cNvPr id="10" name="TextBox 10"/>
          <p:cNvSpPr txBox="1"/>
          <p:nvPr/>
        </p:nvSpPr>
        <p:spPr>
          <a:xfrm>
            <a:off x="210408" y="1067988"/>
            <a:ext cx="1986289" cy="1989976"/>
          </a:xfrm>
          <a:prstGeom prst="rect">
            <a:avLst/>
          </a:prstGeom>
        </p:spPr>
        <p:txBody>
          <a:bodyPr lIns="0" tIns="0" rIns="0" bIns="0" rtlCol="0" anchor="t">
            <a:spAutoFit/>
          </a:bodyPr>
          <a:lstStyle/>
          <a:p>
            <a:pPr algn="r">
              <a:lnSpc>
                <a:spcPts val="2666"/>
              </a:lnSpc>
            </a:pPr>
            <a:r>
              <a:rPr lang="en-US" sz="1904">
                <a:solidFill>
                  <a:srgbClr val="EAD282"/>
                </a:solidFill>
                <a:latin typeface="Now"/>
                <a:ea typeface="Now"/>
                <a:cs typeface="Now"/>
                <a:sym typeface="Now"/>
              </a:rPr>
              <a:t>Ambos clusters tienen una distribución bastante equilibrada entre géneros.</a:t>
            </a:r>
          </a:p>
        </p:txBody>
      </p:sp>
      <p:sp>
        <p:nvSpPr>
          <p:cNvPr id="11" name="TextBox 11"/>
          <p:cNvSpPr txBox="1"/>
          <p:nvPr/>
        </p:nvSpPr>
        <p:spPr>
          <a:xfrm>
            <a:off x="14806130" y="1406185"/>
            <a:ext cx="2986407" cy="1985154"/>
          </a:xfrm>
          <a:prstGeom prst="rect">
            <a:avLst/>
          </a:prstGeom>
        </p:spPr>
        <p:txBody>
          <a:bodyPr lIns="0" tIns="0" rIns="0" bIns="0" rtlCol="0" anchor="t">
            <a:spAutoFit/>
          </a:bodyPr>
          <a:lstStyle/>
          <a:p>
            <a:pPr algn="l">
              <a:lnSpc>
                <a:spcPts val="2666"/>
              </a:lnSpc>
            </a:pPr>
            <a:r>
              <a:rPr lang="en-US" sz="1904">
                <a:solidFill>
                  <a:srgbClr val="EAD282"/>
                </a:solidFill>
                <a:latin typeface="Now"/>
                <a:ea typeface="Now"/>
                <a:cs typeface="Now"/>
                <a:sym typeface="Now"/>
              </a:rPr>
              <a:t>Los grupos se diferencian principalmente por nivel salarial. El cluster de menores ingresos concentra una mayor proporción de mujeres.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sp>
        <p:nvSpPr>
          <p:cNvPr id="2" name="Freeform 2"/>
          <p:cNvSpPr/>
          <p:nvPr/>
        </p:nvSpPr>
        <p:spPr>
          <a:xfrm>
            <a:off x="11406928" y="588689"/>
            <a:ext cx="1462724" cy="1884346"/>
          </a:xfrm>
          <a:custGeom>
            <a:avLst/>
            <a:gdLst/>
            <a:ahLst/>
            <a:cxnLst/>
            <a:rect l="l" t="t" r="r" b="b"/>
            <a:pathLst>
              <a:path w="1462724" h="1884346">
                <a:moveTo>
                  <a:pt x="0" y="0"/>
                </a:moveTo>
                <a:lnTo>
                  <a:pt x="1462724" y="0"/>
                </a:lnTo>
                <a:lnTo>
                  <a:pt x="1462724" y="1884346"/>
                </a:lnTo>
                <a:lnTo>
                  <a:pt x="0" y="1884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sp>
        <p:nvSpPr>
          <p:cNvPr id="3" name="TextBox 3"/>
          <p:cNvSpPr txBox="1"/>
          <p:nvPr/>
        </p:nvSpPr>
        <p:spPr>
          <a:xfrm>
            <a:off x="1770300" y="3788002"/>
            <a:ext cx="14747401" cy="3329940"/>
          </a:xfrm>
          <a:prstGeom prst="rect">
            <a:avLst/>
          </a:prstGeom>
        </p:spPr>
        <p:txBody>
          <a:bodyPr lIns="0" tIns="0" rIns="0" bIns="0" rtlCol="0" anchor="t">
            <a:spAutoFit/>
          </a:bodyPr>
          <a:lstStyle/>
          <a:p>
            <a:pPr marL="518162" lvl="1" indent="-259081" algn="l">
              <a:lnSpc>
                <a:spcPts val="3360"/>
              </a:lnSpc>
              <a:buFont typeface="Arial"/>
              <a:buChar char="•"/>
            </a:pPr>
            <a:r>
              <a:rPr lang="en-US" sz="2400">
                <a:solidFill>
                  <a:srgbClr val="FFFFFF"/>
                </a:solidFill>
                <a:latin typeface="Now"/>
                <a:ea typeface="Now"/>
                <a:cs typeface="Now"/>
                <a:sym typeface="Now"/>
              </a:rPr>
              <a:t>Se confirma una brecha salarial persistente en el empleo registrado.</a:t>
            </a:r>
          </a:p>
          <a:p>
            <a:pPr marL="518162" lvl="1" indent="-259081" algn="l">
              <a:lnSpc>
                <a:spcPts val="3360"/>
              </a:lnSpc>
              <a:buFont typeface="Arial"/>
              <a:buChar char="•"/>
            </a:pPr>
            <a:r>
              <a:rPr lang="en-US" sz="2400">
                <a:solidFill>
                  <a:srgbClr val="FFFFFF"/>
                </a:solidFill>
                <a:latin typeface="Now"/>
                <a:ea typeface="Now"/>
                <a:cs typeface="Now"/>
                <a:sym typeface="Now"/>
              </a:rPr>
              <a:t>Las mujeres ganan menos, incluso en los mismos sectores.</a:t>
            </a:r>
          </a:p>
          <a:p>
            <a:pPr marL="518162" lvl="1" indent="-259081" algn="l">
              <a:lnSpc>
                <a:spcPts val="3360"/>
              </a:lnSpc>
              <a:buFont typeface="Arial"/>
              <a:buChar char="•"/>
            </a:pPr>
            <a:r>
              <a:rPr lang="en-US" sz="2400">
                <a:solidFill>
                  <a:srgbClr val="FFFFFF"/>
                </a:solidFill>
                <a:latin typeface="Now"/>
                <a:ea typeface="Now"/>
                <a:cs typeface="Now"/>
                <a:sym typeface="Now"/>
              </a:rPr>
              <a:t>El modelo de regresión predice bien el salario, pero el género no es el principal factor.</a:t>
            </a:r>
          </a:p>
          <a:p>
            <a:pPr marL="518162" lvl="1" indent="-259081" algn="l">
              <a:lnSpc>
                <a:spcPts val="3360"/>
              </a:lnSpc>
              <a:buFont typeface="Arial"/>
              <a:buChar char="•"/>
            </a:pPr>
            <a:r>
              <a:rPr lang="en-US" sz="2400">
                <a:solidFill>
                  <a:srgbClr val="FFFFFF"/>
                </a:solidFill>
                <a:latin typeface="Now"/>
                <a:ea typeface="Now"/>
                <a:cs typeface="Now"/>
                <a:sym typeface="Now"/>
              </a:rPr>
              <a:t>El modelo de clasificación mostró limitaciones → no se puede deducir género solo por salario.</a:t>
            </a:r>
          </a:p>
          <a:p>
            <a:pPr marL="518162" lvl="1" indent="-259081" algn="l">
              <a:lnSpc>
                <a:spcPts val="3360"/>
              </a:lnSpc>
              <a:buFont typeface="Arial"/>
              <a:buChar char="•"/>
            </a:pPr>
            <a:r>
              <a:rPr lang="en-US" sz="2400">
                <a:solidFill>
                  <a:srgbClr val="FFFFFF"/>
                </a:solidFill>
                <a:latin typeface="Now"/>
                <a:ea typeface="Now"/>
                <a:cs typeface="Now"/>
                <a:sym typeface="Now"/>
              </a:rPr>
              <a:t>El clustering reveló dos perfiles salariales diferenciados, estrechamente ligados al género.</a:t>
            </a:r>
          </a:p>
          <a:p>
            <a:pPr marL="518162" lvl="1" indent="-259081" algn="l">
              <a:lnSpc>
                <a:spcPts val="3360"/>
              </a:lnSpc>
              <a:buFont typeface="Arial"/>
              <a:buChar char="•"/>
            </a:pPr>
            <a:r>
              <a:rPr lang="en-US" sz="2400">
                <a:solidFill>
                  <a:srgbClr val="FFFFFF"/>
                </a:solidFill>
                <a:latin typeface="Now"/>
                <a:ea typeface="Now"/>
                <a:cs typeface="Now"/>
                <a:sym typeface="Now"/>
              </a:rPr>
              <a:t>La desigualdad varía según sector y año → no es homogénea.</a:t>
            </a:r>
          </a:p>
          <a:p>
            <a:pPr marL="518162" lvl="1" indent="-259081" algn="l">
              <a:lnSpc>
                <a:spcPts val="3360"/>
              </a:lnSpc>
              <a:buFont typeface="Arial"/>
              <a:buChar char="•"/>
            </a:pPr>
            <a:r>
              <a:rPr lang="en-US" sz="2400">
                <a:solidFill>
                  <a:srgbClr val="FFFFFF"/>
                </a:solidFill>
                <a:latin typeface="Now"/>
                <a:ea typeface="Now"/>
                <a:cs typeface="Now"/>
                <a:sym typeface="Now"/>
              </a:rPr>
              <a:t>Es necesario un uso ético de los modelos para no reproducir sesgos.</a:t>
            </a:r>
          </a:p>
          <a:p>
            <a:pPr marL="518162" lvl="1" indent="-259081" algn="l">
              <a:lnSpc>
                <a:spcPts val="3360"/>
              </a:lnSpc>
              <a:buFont typeface="Arial"/>
              <a:buChar char="•"/>
            </a:pPr>
            <a:r>
              <a:rPr lang="en-US" sz="2400">
                <a:solidFill>
                  <a:srgbClr val="FFFFFF"/>
                </a:solidFill>
                <a:latin typeface="Now"/>
                <a:ea typeface="Now"/>
                <a:cs typeface="Now"/>
                <a:sym typeface="Now"/>
              </a:rPr>
              <a:t>Los algoritmos no reemplazan al análisis crítico.</a:t>
            </a:r>
          </a:p>
        </p:txBody>
      </p:sp>
      <p:sp>
        <p:nvSpPr>
          <p:cNvPr id="4" name="TextBox 4"/>
          <p:cNvSpPr txBox="1"/>
          <p:nvPr/>
        </p:nvSpPr>
        <p:spPr>
          <a:xfrm>
            <a:off x="1770300" y="3169058"/>
            <a:ext cx="5325787" cy="485775"/>
          </a:xfrm>
          <a:prstGeom prst="rect">
            <a:avLst/>
          </a:prstGeom>
        </p:spPr>
        <p:txBody>
          <a:bodyPr lIns="0" tIns="0" rIns="0" bIns="0" rtlCol="0" anchor="t">
            <a:spAutoFit/>
          </a:bodyPr>
          <a:lstStyle/>
          <a:p>
            <a:pPr algn="l">
              <a:lnSpc>
                <a:spcPts val="3840"/>
              </a:lnSpc>
            </a:pPr>
            <a:r>
              <a:rPr lang="en-US" sz="3200" b="1">
                <a:solidFill>
                  <a:srgbClr val="EAD282"/>
                </a:solidFill>
                <a:latin typeface="Now Bold"/>
                <a:ea typeface="Now Bold"/>
                <a:cs typeface="Now Bold"/>
                <a:sym typeface="Now Bold"/>
              </a:rPr>
              <a:t>📌 ¿QUÉ DESCUBRIMOS?</a:t>
            </a:r>
          </a:p>
        </p:txBody>
      </p:sp>
      <p:sp>
        <p:nvSpPr>
          <p:cNvPr id="5" name="TextBox 5"/>
          <p:cNvSpPr txBox="1"/>
          <p:nvPr/>
        </p:nvSpPr>
        <p:spPr>
          <a:xfrm>
            <a:off x="5396511" y="1588012"/>
            <a:ext cx="5220066" cy="680085"/>
          </a:xfrm>
          <a:prstGeom prst="rect">
            <a:avLst/>
          </a:prstGeom>
        </p:spPr>
        <p:txBody>
          <a:bodyPr lIns="0" tIns="0" rIns="0" bIns="0" rtlCol="0" anchor="t">
            <a:spAutoFit/>
          </a:bodyPr>
          <a:lstStyle/>
          <a:p>
            <a:pPr algn="l">
              <a:lnSpc>
                <a:spcPts val="5280"/>
              </a:lnSpc>
            </a:pPr>
            <a:r>
              <a:rPr lang="en-US" sz="4800" b="1">
                <a:solidFill>
                  <a:srgbClr val="EAD282"/>
                </a:solidFill>
                <a:latin typeface="Now Bold"/>
                <a:ea typeface="Now Bold"/>
                <a:cs typeface="Now Bold"/>
                <a:sym typeface="Now Bold"/>
              </a:rPr>
              <a:t>CONCLUSIONES</a:t>
            </a:r>
          </a:p>
        </p:txBody>
      </p:sp>
      <p:sp>
        <p:nvSpPr>
          <p:cNvPr id="6" name="Freeform 6"/>
          <p:cNvSpPr/>
          <p:nvPr/>
        </p:nvSpPr>
        <p:spPr>
          <a:xfrm rot="5400000">
            <a:off x="-3093920" y="-5936471"/>
            <a:ext cx="8731606" cy="8644290"/>
          </a:xfrm>
          <a:custGeom>
            <a:avLst/>
            <a:gdLst/>
            <a:ahLst/>
            <a:cxnLst/>
            <a:rect l="l" t="t" r="r" b="b"/>
            <a:pathLst>
              <a:path w="8731606" h="8644290">
                <a:moveTo>
                  <a:pt x="0" y="0"/>
                </a:moveTo>
                <a:lnTo>
                  <a:pt x="8731606" y="0"/>
                </a:lnTo>
                <a:lnTo>
                  <a:pt x="8731606" y="8644290"/>
                </a:lnTo>
                <a:lnTo>
                  <a:pt x="0" y="86442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7" name="Freeform 7"/>
          <p:cNvSpPr/>
          <p:nvPr/>
        </p:nvSpPr>
        <p:spPr>
          <a:xfrm rot="-6512908">
            <a:off x="14923732" y="5964855"/>
            <a:ext cx="8731606" cy="8644290"/>
          </a:xfrm>
          <a:custGeom>
            <a:avLst/>
            <a:gdLst/>
            <a:ahLst/>
            <a:cxnLst/>
            <a:rect l="l" t="t" r="r" b="b"/>
            <a:pathLst>
              <a:path w="8731606" h="8644290">
                <a:moveTo>
                  <a:pt x="0" y="0"/>
                </a:moveTo>
                <a:lnTo>
                  <a:pt x="8731606" y="0"/>
                </a:lnTo>
                <a:lnTo>
                  <a:pt x="8731606" y="8644290"/>
                </a:lnTo>
                <a:lnTo>
                  <a:pt x="0" y="86442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sp>
        <p:nvSpPr>
          <p:cNvPr id="2" name="TextBox 2"/>
          <p:cNvSpPr txBox="1"/>
          <p:nvPr/>
        </p:nvSpPr>
        <p:spPr>
          <a:xfrm>
            <a:off x="2165958" y="2065071"/>
            <a:ext cx="5400479" cy="533400"/>
          </a:xfrm>
          <a:prstGeom prst="rect">
            <a:avLst/>
          </a:prstGeom>
        </p:spPr>
        <p:txBody>
          <a:bodyPr lIns="0" tIns="0" rIns="0" bIns="0" rtlCol="0" anchor="t">
            <a:spAutoFit/>
          </a:bodyPr>
          <a:lstStyle/>
          <a:p>
            <a:pPr marL="0" lvl="0" indent="0" algn="l">
              <a:lnSpc>
                <a:spcPts val="4200"/>
              </a:lnSpc>
              <a:spcBef>
                <a:spcPct val="0"/>
              </a:spcBef>
            </a:pPr>
            <a:r>
              <a:rPr lang="en-US" sz="3500" b="1">
                <a:solidFill>
                  <a:srgbClr val="EAD282"/>
                </a:solidFill>
                <a:latin typeface="Now Bold"/>
                <a:ea typeface="Now Bold"/>
                <a:cs typeface="Now Bold"/>
                <a:sym typeface="Now Bold"/>
              </a:rPr>
              <a:t>Futuras investig</a:t>
            </a:r>
            <a:r>
              <a:rPr lang="en-US" sz="3500" b="1" u="none">
                <a:solidFill>
                  <a:srgbClr val="EAD282"/>
                </a:solidFill>
                <a:latin typeface="Now Bold"/>
                <a:ea typeface="Now Bold"/>
                <a:cs typeface="Now Bold"/>
                <a:sym typeface="Now Bold"/>
              </a:rPr>
              <a:t>aciones</a:t>
            </a:r>
          </a:p>
        </p:txBody>
      </p:sp>
      <p:grpSp>
        <p:nvGrpSpPr>
          <p:cNvPr id="3" name="Group 3"/>
          <p:cNvGrpSpPr/>
          <p:nvPr/>
        </p:nvGrpSpPr>
        <p:grpSpPr>
          <a:xfrm rot="-10800000">
            <a:off x="1184942" y="2162823"/>
            <a:ext cx="442745" cy="383458"/>
            <a:chOff x="0" y="0"/>
            <a:chExt cx="6202680" cy="5372100"/>
          </a:xfrm>
        </p:grpSpPr>
        <p:sp>
          <p:nvSpPr>
            <p:cNvPr id="4" name="Freeform 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E799"/>
            </a:solidFill>
          </p:spPr>
          <p:txBody>
            <a:bodyPr/>
            <a:lstStyle/>
            <a:p>
              <a:endParaRPr lang="es-AR"/>
            </a:p>
          </p:txBody>
        </p:sp>
      </p:grpSp>
      <p:sp>
        <p:nvSpPr>
          <p:cNvPr id="5" name="Freeform 5"/>
          <p:cNvSpPr/>
          <p:nvPr/>
        </p:nvSpPr>
        <p:spPr>
          <a:xfrm rot="5400000">
            <a:off x="973778" y="3272545"/>
            <a:ext cx="865071" cy="89453"/>
          </a:xfrm>
          <a:custGeom>
            <a:avLst/>
            <a:gdLst/>
            <a:ahLst/>
            <a:cxnLst/>
            <a:rect l="l" t="t" r="r" b="b"/>
            <a:pathLst>
              <a:path w="865071" h="89453">
                <a:moveTo>
                  <a:pt x="0" y="0"/>
                </a:moveTo>
                <a:lnTo>
                  <a:pt x="865072" y="0"/>
                </a:lnTo>
                <a:lnTo>
                  <a:pt x="865072" y="89453"/>
                </a:lnTo>
                <a:lnTo>
                  <a:pt x="0" y="89453"/>
                </a:lnTo>
                <a:lnTo>
                  <a:pt x="0" y="0"/>
                </a:lnTo>
                <a:close/>
              </a:path>
            </a:pathLst>
          </a:custGeom>
          <a:blipFill>
            <a:blip r:embed="rId2">
              <a:extLst>
                <a:ext uri="{96DAC541-7B7A-43D3-8B79-37D633B846F1}">
                  <asvg:svgBlip xmlns:asvg="http://schemas.microsoft.com/office/drawing/2016/SVG/main" r:embed="rId3"/>
                </a:ext>
              </a:extLst>
            </a:blip>
            <a:stretch>
              <a:fillRect l="-222314" r="-41479" b="-1140944"/>
            </a:stretch>
          </a:blipFill>
        </p:spPr>
        <p:txBody>
          <a:bodyPr/>
          <a:lstStyle/>
          <a:p>
            <a:endParaRPr lang="es-AR"/>
          </a:p>
        </p:txBody>
      </p:sp>
      <p:sp>
        <p:nvSpPr>
          <p:cNvPr id="6" name="TextBox 6"/>
          <p:cNvSpPr txBox="1"/>
          <p:nvPr/>
        </p:nvSpPr>
        <p:spPr>
          <a:xfrm>
            <a:off x="2165958" y="5166281"/>
            <a:ext cx="2186714" cy="533400"/>
          </a:xfrm>
          <a:prstGeom prst="rect">
            <a:avLst/>
          </a:prstGeom>
        </p:spPr>
        <p:txBody>
          <a:bodyPr lIns="0" tIns="0" rIns="0" bIns="0" rtlCol="0" anchor="t">
            <a:spAutoFit/>
          </a:bodyPr>
          <a:lstStyle/>
          <a:p>
            <a:pPr marL="0" lvl="0" indent="0" algn="l">
              <a:lnSpc>
                <a:spcPts val="4200"/>
              </a:lnSpc>
              <a:spcBef>
                <a:spcPct val="0"/>
              </a:spcBef>
            </a:pPr>
            <a:r>
              <a:rPr lang="en-US" sz="3500" b="1">
                <a:solidFill>
                  <a:srgbClr val="EAD282"/>
                </a:solidFill>
                <a:latin typeface="Now Bold"/>
                <a:ea typeface="Now Bold"/>
                <a:cs typeface="Now Bold"/>
                <a:sym typeface="Now Bold"/>
              </a:rPr>
              <a:t>Logro</a:t>
            </a:r>
            <a:r>
              <a:rPr lang="en-US" sz="3500" b="1" u="none">
                <a:solidFill>
                  <a:srgbClr val="EAD282"/>
                </a:solidFill>
                <a:latin typeface="Now Bold"/>
                <a:ea typeface="Now Bold"/>
                <a:cs typeface="Now Bold"/>
                <a:sym typeface="Now Bold"/>
              </a:rPr>
              <a:t>s</a:t>
            </a:r>
          </a:p>
        </p:txBody>
      </p:sp>
      <p:grpSp>
        <p:nvGrpSpPr>
          <p:cNvPr id="7" name="Group 7"/>
          <p:cNvGrpSpPr/>
          <p:nvPr/>
        </p:nvGrpSpPr>
        <p:grpSpPr>
          <a:xfrm rot="-10800000">
            <a:off x="1184942" y="5241252"/>
            <a:ext cx="442745" cy="383458"/>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E799"/>
            </a:solidFill>
          </p:spPr>
          <p:txBody>
            <a:bodyPr/>
            <a:lstStyle/>
            <a:p>
              <a:endParaRPr lang="es-AR"/>
            </a:p>
          </p:txBody>
        </p:sp>
      </p:grpSp>
      <p:sp>
        <p:nvSpPr>
          <p:cNvPr id="9" name="AutoShape 9"/>
          <p:cNvSpPr/>
          <p:nvPr/>
        </p:nvSpPr>
        <p:spPr>
          <a:xfrm flipV="1">
            <a:off x="1406314" y="5963165"/>
            <a:ext cx="0" cy="865071"/>
          </a:xfrm>
          <a:prstGeom prst="line">
            <a:avLst/>
          </a:prstGeom>
          <a:ln w="76200" cap="rnd">
            <a:solidFill>
              <a:srgbClr val="FFE799"/>
            </a:solidFill>
            <a:prstDash val="sysDot"/>
            <a:headEnd type="none" w="sm" len="sm"/>
            <a:tailEnd type="none" w="sm" len="sm"/>
          </a:ln>
        </p:spPr>
        <p:txBody>
          <a:bodyPr/>
          <a:lstStyle/>
          <a:p>
            <a:endParaRPr lang="es-AR"/>
          </a:p>
        </p:txBody>
      </p:sp>
      <p:grpSp>
        <p:nvGrpSpPr>
          <p:cNvPr id="10" name="Group 10"/>
          <p:cNvGrpSpPr/>
          <p:nvPr/>
        </p:nvGrpSpPr>
        <p:grpSpPr>
          <a:xfrm rot="-5400000">
            <a:off x="10356427" y="7003924"/>
            <a:ext cx="16926697" cy="1542251"/>
            <a:chOff x="0" y="0"/>
            <a:chExt cx="58960502" cy="5372100"/>
          </a:xfrm>
        </p:grpSpPr>
        <p:sp>
          <p:nvSpPr>
            <p:cNvPr id="11" name="Freeform 11"/>
            <p:cNvSpPr/>
            <p:nvPr/>
          </p:nvSpPr>
          <p:spPr>
            <a:xfrm>
              <a:off x="0" y="0"/>
              <a:ext cx="58960500" cy="5372100"/>
            </a:xfrm>
            <a:custGeom>
              <a:avLst/>
              <a:gdLst/>
              <a:ahLst/>
              <a:cxnLst/>
              <a:rect l="l" t="t" r="r" b="b"/>
              <a:pathLst>
                <a:path w="58960500" h="53721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FFE799"/>
            </a:solidFill>
          </p:spPr>
          <p:txBody>
            <a:bodyPr/>
            <a:lstStyle/>
            <a:p>
              <a:endParaRPr lang="es-AR"/>
            </a:p>
          </p:txBody>
        </p:sp>
      </p:grpSp>
      <p:pic>
        <p:nvPicPr>
          <p:cNvPr id="12" name="Picture 12"/>
          <p:cNvPicPr>
            <a:picLocks noChangeAspect="1"/>
          </p:cNvPicPr>
          <p:nvPr/>
        </p:nvPicPr>
        <p:blipFill>
          <a:blip r:embed="rId4"/>
          <a:srcRect/>
          <a:stretch>
            <a:fillRect/>
          </a:stretch>
        </p:blipFill>
        <p:spPr>
          <a:xfrm>
            <a:off x="12018466" y="2065071"/>
            <a:ext cx="2895865" cy="2910418"/>
          </a:xfrm>
          <a:prstGeom prst="rect">
            <a:avLst/>
          </a:prstGeom>
        </p:spPr>
      </p:pic>
      <p:sp>
        <p:nvSpPr>
          <p:cNvPr id="13" name="TextBox 13"/>
          <p:cNvSpPr txBox="1"/>
          <p:nvPr/>
        </p:nvSpPr>
        <p:spPr>
          <a:xfrm>
            <a:off x="11708532" y="6106241"/>
            <a:ext cx="4076489" cy="721995"/>
          </a:xfrm>
          <a:prstGeom prst="rect">
            <a:avLst/>
          </a:prstGeom>
        </p:spPr>
        <p:txBody>
          <a:bodyPr lIns="0" tIns="0" rIns="0" bIns="0" rtlCol="0" anchor="t">
            <a:spAutoFit/>
          </a:bodyPr>
          <a:lstStyle/>
          <a:p>
            <a:pPr algn="l">
              <a:lnSpc>
                <a:spcPts val="5880"/>
              </a:lnSpc>
              <a:spcBef>
                <a:spcPct val="0"/>
              </a:spcBef>
            </a:pPr>
            <a:r>
              <a:rPr lang="en-US" sz="4200" b="1">
                <a:solidFill>
                  <a:srgbClr val="EAD282"/>
                </a:solidFill>
                <a:latin typeface="Now Bold"/>
                <a:ea typeface="Now Bold"/>
                <a:cs typeface="Now Bold"/>
                <a:sym typeface="Now Bold"/>
              </a:rPr>
              <a:t>Reflexión final</a:t>
            </a:r>
          </a:p>
        </p:txBody>
      </p:sp>
      <p:sp>
        <p:nvSpPr>
          <p:cNvPr id="14" name="TextBox 14"/>
          <p:cNvSpPr txBox="1"/>
          <p:nvPr/>
        </p:nvSpPr>
        <p:spPr>
          <a:xfrm>
            <a:off x="11063577" y="6962382"/>
            <a:ext cx="6855550" cy="2556827"/>
          </a:xfrm>
          <a:prstGeom prst="rect">
            <a:avLst/>
          </a:prstGeom>
        </p:spPr>
        <p:txBody>
          <a:bodyPr lIns="0" tIns="0" rIns="0" bIns="0" rtlCol="0" anchor="t">
            <a:spAutoFit/>
          </a:bodyPr>
          <a:lstStyle/>
          <a:p>
            <a:pPr algn="l">
              <a:lnSpc>
                <a:spcPts val="3447"/>
              </a:lnSpc>
            </a:pPr>
            <a:r>
              <a:rPr lang="en-US" sz="2462">
                <a:solidFill>
                  <a:srgbClr val="FFFFFF"/>
                </a:solidFill>
                <a:latin typeface="Now"/>
                <a:ea typeface="Now"/>
                <a:cs typeface="Now"/>
                <a:sym typeface="Now"/>
              </a:rPr>
              <a:t>Más allá de los resultados técnicos, este proyecto invita a repensar cómo se construyen las oportunidades en el mundo laboral, qué variables están en juego y cómo la perspectiva de género debe estar presente también en la ciencia de datos.</a:t>
            </a:r>
          </a:p>
        </p:txBody>
      </p:sp>
      <p:sp>
        <p:nvSpPr>
          <p:cNvPr id="15" name="TextBox 15"/>
          <p:cNvSpPr txBox="1"/>
          <p:nvPr/>
        </p:nvSpPr>
        <p:spPr>
          <a:xfrm>
            <a:off x="1879217" y="2809689"/>
            <a:ext cx="7264783" cy="18421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FFFFFF"/>
                </a:solidFill>
                <a:latin typeface="Now"/>
                <a:ea typeface="Now"/>
                <a:cs typeface="Now"/>
                <a:sym typeface="Now"/>
              </a:rPr>
              <a:t>Incluir variables como tipo de contratación, jornada, cargo, antigüedad.</a:t>
            </a:r>
          </a:p>
          <a:p>
            <a:pPr marL="453390" lvl="1" indent="-226695" algn="l">
              <a:lnSpc>
                <a:spcPts val="2940"/>
              </a:lnSpc>
              <a:buFont typeface="Arial"/>
              <a:buChar char="•"/>
            </a:pPr>
            <a:r>
              <a:rPr lang="en-US" sz="2100">
                <a:solidFill>
                  <a:srgbClr val="FFFFFF"/>
                </a:solidFill>
                <a:latin typeface="Now"/>
                <a:ea typeface="Now"/>
                <a:cs typeface="Now"/>
                <a:sym typeface="Now"/>
              </a:rPr>
              <a:t>Incorporar sectores no registrados o trabajadores no binarios.</a:t>
            </a:r>
          </a:p>
          <a:p>
            <a:pPr marL="453390" lvl="1" indent="-226695" algn="l">
              <a:lnSpc>
                <a:spcPts val="2940"/>
              </a:lnSpc>
              <a:buFont typeface="Arial"/>
              <a:buChar char="•"/>
            </a:pPr>
            <a:r>
              <a:rPr lang="en-US" sz="2100">
                <a:solidFill>
                  <a:srgbClr val="FFFFFF"/>
                </a:solidFill>
                <a:latin typeface="Now"/>
                <a:ea typeface="Now"/>
                <a:cs typeface="Now"/>
                <a:sym typeface="Now"/>
              </a:rPr>
              <a:t>Evaluar políticas públicas con modelos explicativos.</a:t>
            </a:r>
          </a:p>
        </p:txBody>
      </p:sp>
      <p:sp>
        <p:nvSpPr>
          <p:cNvPr id="16" name="TextBox 16"/>
          <p:cNvSpPr txBox="1"/>
          <p:nvPr/>
        </p:nvSpPr>
        <p:spPr>
          <a:xfrm>
            <a:off x="1879217" y="5777880"/>
            <a:ext cx="8586941" cy="295656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FFFFFF"/>
                </a:solidFill>
                <a:latin typeface="Now"/>
                <a:ea typeface="Now"/>
                <a:cs typeface="Now"/>
                <a:sym typeface="Now"/>
              </a:rPr>
              <a:t>Aplicamos modelos de clasificación, regresión y clustering.</a:t>
            </a:r>
          </a:p>
          <a:p>
            <a:pPr marL="453390" lvl="1" indent="-226695" algn="l">
              <a:lnSpc>
                <a:spcPts val="2940"/>
              </a:lnSpc>
              <a:buFont typeface="Arial"/>
              <a:buChar char="•"/>
            </a:pPr>
            <a:r>
              <a:rPr lang="en-US" sz="2100">
                <a:solidFill>
                  <a:srgbClr val="FFFFFF"/>
                </a:solidFill>
                <a:latin typeface="Now"/>
                <a:ea typeface="Now"/>
                <a:cs typeface="Now"/>
                <a:sym typeface="Now"/>
              </a:rPr>
              <a:t>Logramos alta precisión en la predicción del salario (R² ≈ 0.93).</a:t>
            </a:r>
          </a:p>
          <a:p>
            <a:pPr marL="453390" lvl="1" indent="-226695" algn="l">
              <a:lnSpc>
                <a:spcPts val="2940"/>
              </a:lnSpc>
              <a:buFont typeface="Arial"/>
              <a:buChar char="•"/>
            </a:pPr>
            <a:r>
              <a:rPr lang="en-US" sz="2100">
                <a:solidFill>
                  <a:srgbClr val="FFFFFF"/>
                </a:solidFill>
                <a:latin typeface="Now"/>
                <a:ea typeface="Now"/>
                <a:cs typeface="Now"/>
                <a:sym typeface="Now"/>
              </a:rPr>
              <a:t>Integramos análisis técnico con mirada crítica y perspectiva de género.</a:t>
            </a:r>
          </a:p>
          <a:p>
            <a:pPr marL="453390" lvl="1" indent="-226695" algn="l">
              <a:lnSpc>
                <a:spcPts val="2940"/>
              </a:lnSpc>
              <a:buFont typeface="Arial"/>
              <a:buChar char="•"/>
            </a:pPr>
            <a:r>
              <a:rPr lang="en-US" sz="2100">
                <a:solidFill>
                  <a:srgbClr val="FFFFFF"/>
                </a:solidFill>
                <a:latin typeface="Now"/>
                <a:ea typeface="Now"/>
                <a:cs typeface="Now"/>
                <a:sym typeface="Now"/>
              </a:rPr>
              <a:t>Usamos datos públicos reales y reproducibles.</a:t>
            </a:r>
          </a:p>
          <a:p>
            <a:pPr marL="453390" lvl="1" indent="-226695" algn="l">
              <a:lnSpc>
                <a:spcPts val="2940"/>
              </a:lnSpc>
              <a:buFont typeface="Arial"/>
              <a:buChar char="•"/>
            </a:pPr>
            <a:r>
              <a:rPr lang="en-US" sz="2100">
                <a:solidFill>
                  <a:srgbClr val="FFFFFF"/>
                </a:solidFill>
                <a:latin typeface="Now"/>
                <a:ea typeface="Now"/>
                <a:cs typeface="Now"/>
                <a:sym typeface="Now"/>
              </a:rPr>
              <a:t>Reflexionamos éticamente sobre los límites del modelo de clasificación.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sp>
        <p:nvSpPr>
          <p:cNvPr id="2" name="Freeform 2"/>
          <p:cNvSpPr/>
          <p:nvPr/>
        </p:nvSpPr>
        <p:spPr>
          <a:xfrm>
            <a:off x="3457286" y="3102779"/>
            <a:ext cx="1820460" cy="1403234"/>
          </a:xfrm>
          <a:custGeom>
            <a:avLst/>
            <a:gdLst/>
            <a:ahLst/>
            <a:cxnLst/>
            <a:rect l="l" t="t" r="r" b="b"/>
            <a:pathLst>
              <a:path w="1820460" h="1403234">
                <a:moveTo>
                  <a:pt x="0" y="0"/>
                </a:moveTo>
                <a:lnTo>
                  <a:pt x="1820460" y="0"/>
                </a:lnTo>
                <a:lnTo>
                  <a:pt x="1820460" y="1403234"/>
                </a:lnTo>
                <a:lnTo>
                  <a:pt x="0" y="1403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sp>
        <p:nvSpPr>
          <p:cNvPr id="3" name="Freeform 3"/>
          <p:cNvSpPr/>
          <p:nvPr/>
        </p:nvSpPr>
        <p:spPr>
          <a:xfrm>
            <a:off x="3767425" y="3190350"/>
            <a:ext cx="1228092" cy="1228092"/>
          </a:xfrm>
          <a:custGeom>
            <a:avLst/>
            <a:gdLst/>
            <a:ahLst/>
            <a:cxnLst/>
            <a:rect l="l" t="t" r="r" b="b"/>
            <a:pathLst>
              <a:path w="1228092" h="1228092">
                <a:moveTo>
                  <a:pt x="0" y="0"/>
                </a:moveTo>
                <a:lnTo>
                  <a:pt x="1228092" y="0"/>
                </a:lnTo>
                <a:lnTo>
                  <a:pt x="1228092" y="1228092"/>
                </a:lnTo>
                <a:lnTo>
                  <a:pt x="0" y="1228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4" name="Freeform 4"/>
          <p:cNvSpPr/>
          <p:nvPr/>
        </p:nvSpPr>
        <p:spPr>
          <a:xfrm>
            <a:off x="2219301" y="5114284"/>
            <a:ext cx="1797876" cy="1792909"/>
          </a:xfrm>
          <a:custGeom>
            <a:avLst/>
            <a:gdLst/>
            <a:ahLst/>
            <a:cxnLst/>
            <a:rect l="l" t="t" r="r" b="b"/>
            <a:pathLst>
              <a:path w="1797876" h="1792909">
                <a:moveTo>
                  <a:pt x="0" y="0"/>
                </a:moveTo>
                <a:lnTo>
                  <a:pt x="1797876" y="0"/>
                </a:lnTo>
                <a:lnTo>
                  <a:pt x="1797876" y="1792909"/>
                </a:lnTo>
                <a:lnTo>
                  <a:pt x="0" y="1792909"/>
                </a:lnTo>
                <a:lnTo>
                  <a:pt x="0" y="0"/>
                </a:lnTo>
                <a:close/>
              </a:path>
            </a:pathLst>
          </a:custGeom>
          <a:blipFill>
            <a:blip r:embed="rId6"/>
            <a:stretch>
              <a:fillRect/>
            </a:stretch>
          </a:blipFill>
        </p:spPr>
        <p:txBody>
          <a:bodyPr/>
          <a:lstStyle/>
          <a:p>
            <a:endParaRPr lang="es-AR"/>
          </a:p>
        </p:txBody>
      </p:sp>
      <p:sp>
        <p:nvSpPr>
          <p:cNvPr id="5" name="Freeform 5"/>
          <p:cNvSpPr/>
          <p:nvPr/>
        </p:nvSpPr>
        <p:spPr>
          <a:xfrm>
            <a:off x="4993408" y="5114284"/>
            <a:ext cx="1836184" cy="1754255"/>
          </a:xfrm>
          <a:custGeom>
            <a:avLst/>
            <a:gdLst/>
            <a:ahLst/>
            <a:cxnLst/>
            <a:rect l="l" t="t" r="r" b="b"/>
            <a:pathLst>
              <a:path w="1836184" h="1754255">
                <a:moveTo>
                  <a:pt x="0" y="0"/>
                </a:moveTo>
                <a:lnTo>
                  <a:pt x="1836184" y="0"/>
                </a:lnTo>
                <a:lnTo>
                  <a:pt x="1836184" y="1754254"/>
                </a:lnTo>
                <a:lnTo>
                  <a:pt x="0" y="1754254"/>
                </a:lnTo>
                <a:lnTo>
                  <a:pt x="0" y="0"/>
                </a:lnTo>
                <a:close/>
              </a:path>
            </a:pathLst>
          </a:custGeom>
          <a:blipFill>
            <a:blip r:embed="rId7"/>
            <a:stretch>
              <a:fillRect/>
            </a:stretch>
          </a:blipFill>
        </p:spPr>
        <p:txBody>
          <a:bodyPr/>
          <a:lstStyle/>
          <a:p>
            <a:endParaRPr lang="es-AR"/>
          </a:p>
        </p:txBody>
      </p:sp>
      <p:sp>
        <p:nvSpPr>
          <p:cNvPr id="6" name="TextBox 6"/>
          <p:cNvSpPr txBox="1"/>
          <p:nvPr/>
        </p:nvSpPr>
        <p:spPr>
          <a:xfrm>
            <a:off x="1444552" y="7513109"/>
            <a:ext cx="2922964" cy="399959"/>
          </a:xfrm>
          <a:prstGeom prst="rect">
            <a:avLst/>
          </a:prstGeom>
        </p:spPr>
        <p:txBody>
          <a:bodyPr lIns="0" tIns="0" rIns="0" bIns="0" rtlCol="0" anchor="t">
            <a:spAutoFit/>
          </a:bodyPr>
          <a:lstStyle/>
          <a:p>
            <a:pPr marL="0" lvl="0" indent="0" algn="ctr">
              <a:lnSpc>
                <a:spcPts val="3149"/>
              </a:lnSpc>
              <a:spcBef>
                <a:spcPct val="0"/>
              </a:spcBef>
            </a:pPr>
            <a:r>
              <a:rPr lang="en-US" sz="2624" b="1">
                <a:solidFill>
                  <a:srgbClr val="EAD282"/>
                </a:solidFill>
                <a:latin typeface="Now Bold"/>
                <a:ea typeface="Now Bold"/>
                <a:cs typeface="Now Bold"/>
                <a:sym typeface="Now Bold"/>
              </a:rPr>
              <a:t>Daniela Ferraro </a:t>
            </a:r>
          </a:p>
        </p:txBody>
      </p:sp>
      <p:sp>
        <p:nvSpPr>
          <p:cNvPr id="7" name="TextBox 7"/>
          <p:cNvSpPr txBox="1"/>
          <p:nvPr/>
        </p:nvSpPr>
        <p:spPr>
          <a:xfrm>
            <a:off x="1851870" y="2316782"/>
            <a:ext cx="5031292" cy="490381"/>
          </a:xfrm>
          <a:prstGeom prst="rect">
            <a:avLst/>
          </a:prstGeom>
        </p:spPr>
        <p:txBody>
          <a:bodyPr lIns="0" tIns="0" rIns="0" bIns="0" rtlCol="0" anchor="t">
            <a:spAutoFit/>
          </a:bodyPr>
          <a:lstStyle/>
          <a:p>
            <a:pPr algn="ctr">
              <a:lnSpc>
                <a:spcPts val="3946"/>
              </a:lnSpc>
              <a:spcBef>
                <a:spcPct val="0"/>
              </a:spcBef>
            </a:pPr>
            <a:r>
              <a:rPr lang="en-US" sz="2818">
                <a:solidFill>
                  <a:srgbClr val="EAD282"/>
                </a:solidFill>
                <a:latin typeface="More Sugar"/>
                <a:ea typeface="More Sugar"/>
                <a:cs typeface="More Sugar"/>
                <a:sym typeface="More Sugar"/>
              </a:rPr>
              <a:t>NUESTROS REPOSITORIOS</a:t>
            </a:r>
          </a:p>
        </p:txBody>
      </p:sp>
      <p:sp>
        <p:nvSpPr>
          <p:cNvPr id="8" name="TextBox 8"/>
          <p:cNvSpPr txBox="1"/>
          <p:nvPr/>
        </p:nvSpPr>
        <p:spPr>
          <a:xfrm>
            <a:off x="4208889" y="7513109"/>
            <a:ext cx="3730192" cy="381000"/>
          </a:xfrm>
          <a:prstGeom prst="rect">
            <a:avLst/>
          </a:prstGeom>
        </p:spPr>
        <p:txBody>
          <a:bodyPr lIns="0" tIns="0" rIns="0" bIns="0" rtlCol="0" anchor="t">
            <a:spAutoFit/>
          </a:bodyPr>
          <a:lstStyle/>
          <a:p>
            <a:pPr marL="0" lvl="0" indent="0" algn="ctr">
              <a:lnSpc>
                <a:spcPts val="3044"/>
              </a:lnSpc>
              <a:spcBef>
                <a:spcPct val="0"/>
              </a:spcBef>
            </a:pPr>
            <a:r>
              <a:rPr lang="en-US" sz="2536" b="1">
                <a:solidFill>
                  <a:srgbClr val="EAD282"/>
                </a:solidFill>
                <a:latin typeface="Now Bold"/>
                <a:ea typeface="Now Bold"/>
                <a:cs typeface="Now Bold"/>
                <a:sym typeface="Now Bold"/>
              </a:rPr>
              <a:t>Jorgelina Sigal</a:t>
            </a:r>
          </a:p>
        </p:txBody>
      </p:sp>
      <p:sp>
        <p:nvSpPr>
          <p:cNvPr id="9" name="Freeform 9"/>
          <p:cNvSpPr/>
          <p:nvPr/>
        </p:nvSpPr>
        <p:spPr>
          <a:xfrm>
            <a:off x="206061" y="1766132"/>
            <a:ext cx="8322910" cy="6754737"/>
          </a:xfrm>
          <a:custGeom>
            <a:avLst/>
            <a:gdLst/>
            <a:ahLst/>
            <a:cxnLst/>
            <a:rect l="l" t="t" r="r" b="b"/>
            <a:pathLst>
              <a:path w="8322910" h="6754737">
                <a:moveTo>
                  <a:pt x="0" y="0"/>
                </a:moveTo>
                <a:lnTo>
                  <a:pt x="8322910" y="0"/>
                </a:lnTo>
                <a:lnTo>
                  <a:pt x="8322910" y="6754736"/>
                </a:lnTo>
                <a:lnTo>
                  <a:pt x="0" y="6754736"/>
                </a:lnTo>
                <a:lnTo>
                  <a:pt x="0" y="0"/>
                </a:lnTo>
                <a:close/>
              </a:path>
            </a:pathLst>
          </a:custGeom>
          <a:blipFill>
            <a:blip r:embed="rId8"/>
            <a:stretch>
              <a:fillRect t="-10962" b="-12304"/>
            </a:stretch>
          </a:blipFill>
        </p:spPr>
        <p:txBody>
          <a:bodyPr/>
          <a:lstStyle/>
          <a:p>
            <a:endParaRPr lang="es-AR"/>
          </a:p>
        </p:txBody>
      </p:sp>
      <p:sp>
        <p:nvSpPr>
          <p:cNvPr id="10" name="Freeform 10"/>
          <p:cNvSpPr/>
          <p:nvPr/>
        </p:nvSpPr>
        <p:spPr>
          <a:xfrm>
            <a:off x="10715357" y="4635902"/>
            <a:ext cx="5651657" cy="2877207"/>
          </a:xfrm>
          <a:custGeom>
            <a:avLst/>
            <a:gdLst/>
            <a:ahLst/>
            <a:cxnLst/>
            <a:rect l="l" t="t" r="r" b="b"/>
            <a:pathLst>
              <a:path w="5651657" h="2877207">
                <a:moveTo>
                  <a:pt x="0" y="0"/>
                </a:moveTo>
                <a:lnTo>
                  <a:pt x="5651657" y="0"/>
                </a:lnTo>
                <a:lnTo>
                  <a:pt x="5651657" y="2877207"/>
                </a:lnTo>
                <a:lnTo>
                  <a:pt x="0" y="2877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grpSp>
        <p:nvGrpSpPr>
          <p:cNvPr id="2" name="Group 2"/>
          <p:cNvGrpSpPr/>
          <p:nvPr/>
        </p:nvGrpSpPr>
        <p:grpSpPr>
          <a:xfrm>
            <a:off x="-2829668" y="-5305633"/>
            <a:ext cx="8401952" cy="840195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D77F8">
                <a:alpha val="19608"/>
              </a:srgbClr>
            </a:solidFill>
          </p:spPr>
          <p:txBody>
            <a:bodyPr/>
            <a:lstStyle/>
            <a:p>
              <a:endParaRPr lang="es-A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5237987" y="7345496"/>
            <a:ext cx="4257792" cy="42577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5EDB">
                <a:alpha val="19608"/>
              </a:srgbClr>
            </a:solidFill>
          </p:spPr>
          <p:txBody>
            <a:bodyPr/>
            <a:lstStyle/>
            <a:p>
              <a:endParaRPr lang="es-A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5969093" y="761294"/>
            <a:ext cx="1791512" cy="17915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5EDB">
                <a:alpha val="19608"/>
              </a:srgbClr>
            </a:solidFill>
          </p:spPr>
          <p:txBody>
            <a:bodyPr/>
            <a:lstStyle/>
            <a:p>
              <a:endParaRPr lang="es-A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239"/>
                </a:lnSpc>
              </a:pPr>
              <a:endParaRPr/>
            </a:p>
          </p:txBody>
        </p:sp>
      </p:grpSp>
      <p:graphicFrame>
        <p:nvGraphicFramePr>
          <p:cNvPr id="11" name="Table 11"/>
          <p:cNvGraphicFramePr>
            <a:graphicFrameLocks noGrp="1"/>
          </p:cNvGraphicFramePr>
          <p:nvPr/>
        </p:nvGraphicFramePr>
        <p:xfrm>
          <a:off x="7825231" y="1511935"/>
          <a:ext cx="6750027" cy="7781928"/>
        </p:xfrm>
        <a:graphic>
          <a:graphicData uri="http://schemas.openxmlformats.org/drawingml/2006/table">
            <a:tbl>
              <a:tblPr/>
              <a:tblGrid>
                <a:gridCol w="1401705">
                  <a:extLst>
                    <a:ext uri="{9D8B030D-6E8A-4147-A177-3AD203B41FA5}">
                      <a16:colId xmlns:a16="http://schemas.microsoft.com/office/drawing/2014/main" val="20000"/>
                    </a:ext>
                  </a:extLst>
                </a:gridCol>
                <a:gridCol w="5348322">
                  <a:extLst>
                    <a:ext uri="{9D8B030D-6E8A-4147-A177-3AD203B41FA5}">
                      <a16:colId xmlns:a16="http://schemas.microsoft.com/office/drawing/2014/main" val="20001"/>
                    </a:ext>
                  </a:extLst>
                </a:gridCol>
              </a:tblGrid>
              <a:tr h="972741">
                <a:tc>
                  <a:txBody>
                    <a:bodyPr/>
                    <a:lstStyle/>
                    <a:p>
                      <a:pPr algn="r">
                        <a:lnSpc>
                          <a:spcPts val="4200"/>
                        </a:lnSpc>
                        <a:defRPr/>
                      </a:pPr>
                      <a:r>
                        <a:rPr lang="en-US" sz="3000" b="1">
                          <a:solidFill>
                            <a:srgbClr val="EAD282"/>
                          </a:solidFill>
                          <a:latin typeface="Now Bold"/>
                          <a:ea typeface="Now Bold"/>
                          <a:cs typeface="Now Bold"/>
                          <a:sym typeface="Now Bold"/>
                        </a:rPr>
                        <a:t>01</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EAD282"/>
                          </a:solidFill>
                          <a:latin typeface="Now"/>
                          <a:ea typeface="Now"/>
                          <a:cs typeface="Now"/>
                          <a:sym typeface="Now"/>
                        </a:rPr>
                        <a:t>Introducción</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72741">
                <a:tc>
                  <a:txBody>
                    <a:bodyPr/>
                    <a:lstStyle/>
                    <a:p>
                      <a:pPr algn="r">
                        <a:lnSpc>
                          <a:spcPts val="4200"/>
                        </a:lnSpc>
                        <a:defRPr/>
                      </a:pPr>
                      <a:r>
                        <a:rPr lang="en-US" sz="3000" b="1">
                          <a:solidFill>
                            <a:srgbClr val="EAD282"/>
                          </a:solidFill>
                          <a:latin typeface="Now Bold"/>
                          <a:ea typeface="Now Bold"/>
                          <a:cs typeface="Now Bold"/>
                          <a:sym typeface="Now Bold"/>
                        </a:rPr>
                        <a:t>02</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EAD282"/>
                          </a:solidFill>
                          <a:latin typeface="Now"/>
                          <a:ea typeface="Now"/>
                          <a:cs typeface="Now"/>
                          <a:sym typeface="Now"/>
                        </a:rPr>
                        <a:t>Justificación</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72741">
                <a:tc>
                  <a:txBody>
                    <a:bodyPr/>
                    <a:lstStyle/>
                    <a:p>
                      <a:pPr algn="r">
                        <a:lnSpc>
                          <a:spcPts val="4200"/>
                        </a:lnSpc>
                        <a:defRPr/>
                      </a:pPr>
                      <a:r>
                        <a:rPr lang="en-US" sz="3000" b="1">
                          <a:solidFill>
                            <a:srgbClr val="EAD282"/>
                          </a:solidFill>
                          <a:latin typeface="Now Bold"/>
                          <a:ea typeface="Now Bold"/>
                          <a:cs typeface="Now Bold"/>
                          <a:sym typeface="Now Bold"/>
                        </a:rPr>
                        <a:t>03</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EAD282"/>
                          </a:solidFill>
                          <a:latin typeface="Now"/>
                          <a:ea typeface="Now"/>
                          <a:cs typeface="Now"/>
                          <a:sym typeface="Now"/>
                        </a:rPr>
                        <a:t>Nuestro dataset</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72741">
                <a:tc>
                  <a:txBody>
                    <a:bodyPr/>
                    <a:lstStyle/>
                    <a:p>
                      <a:pPr algn="r">
                        <a:lnSpc>
                          <a:spcPts val="4200"/>
                        </a:lnSpc>
                        <a:defRPr/>
                      </a:pPr>
                      <a:r>
                        <a:rPr lang="en-US" sz="3000" b="1">
                          <a:solidFill>
                            <a:srgbClr val="EAD282"/>
                          </a:solidFill>
                          <a:latin typeface="Now Bold"/>
                          <a:ea typeface="Now Bold"/>
                          <a:cs typeface="Now Bold"/>
                          <a:sym typeface="Now Bold"/>
                        </a:rPr>
                        <a:t>04</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EAD282"/>
                          </a:solidFill>
                          <a:latin typeface="Now"/>
                          <a:ea typeface="Now"/>
                          <a:cs typeface="Now"/>
                          <a:sym typeface="Now"/>
                        </a:rPr>
                        <a:t>Análisis exploratorio (EDA) </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72741">
                <a:tc>
                  <a:txBody>
                    <a:bodyPr/>
                    <a:lstStyle/>
                    <a:p>
                      <a:pPr algn="r">
                        <a:lnSpc>
                          <a:spcPts val="4200"/>
                        </a:lnSpc>
                        <a:defRPr/>
                      </a:pPr>
                      <a:r>
                        <a:rPr lang="en-US" sz="3000" b="1">
                          <a:solidFill>
                            <a:srgbClr val="EAD282"/>
                          </a:solidFill>
                          <a:latin typeface="Now Bold"/>
                          <a:ea typeface="Now Bold"/>
                          <a:cs typeface="Now Bold"/>
                          <a:sym typeface="Now Bold"/>
                        </a:rPr>
                        <a:t>05</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EAD282"/>
                          </a:solidFill>
                          <a:latin typeface="Now"/>
                          <a:ea typeface="Now"/>
                          <a:cs typeface="Now"/>
                          <a:sym typeface="Now"/>
                        </a:rPr>
                        <a:t>Primeros hallazgos</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72741">
                <a:tc>
                  <a:txBody>
                    <a:bodyPr/>
                    <a:lstStyle/>
                    <a:p>
                      <a:pPr algn="r">
                        <a:lnSpc>
                          <a:spcPts val="4200"/>
                        </a:lnSpc>
                        <a:defRPr/>
                      </a:pPr>
                      <a:r>
                        <a:rPr lang="en-US" sz="3000" b="1">
                          <a:solidFill>
                            <a:srgbClr val="EAD282"/>
                          </a:solidFill>
                          <a:latin typeface="Now Bold"/>
                          <a:ea typeface="Now Bold"/>
                          <a:cs typeface="Now Bold"/>
                          <a:sym typeface="Now Bold"/>
                        </a:rPr>
                        <a:t>06</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EAD282"/>
                          </a:solidFill>
                          <a:latin typeface="Now"/>
                          <a:ea typeface="Now"/>
                          <a:cs typeface="Now"/>
                          <a:sym typeface="Now"/>
                        </a:rPr>
                        <a:t>Aprendizaje supervisado</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72741">
                <a:tc>
                  <a:txBody>
                    <a:bodyPr/>
                    <a:lstStyle/>
                    <a:p>
                      <a:pPr algn="r">
                        <a:lnSpc>
                          <a:spcPts val="4200"/>
                        </a:lnSpc>
                        <a:defRPr/>
                      </a:pPr>
                      <a:r>
                        <a:rPr lang="en-US" sz="3000" b="1">
                          <a:solidFill>
                            <a:srgbClr val="EAD282"/>
                          </a:solidFill>
                          <a:latin typeface="Now Bold"/>
                          <a:ea typeface="Now Bold"/>
                          <a:cs typeface="Now Bold"/>
                          <a:sym typeface="Now Bold"/>
                        </a:rPr>
                        <a:t>07</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EAD282"/>
                          </a:solidFill>
                          <a:latin typeface="Now"/>
                          <a:ea typeface="Now"/>
                          <a:cs typeface="Now"/>
                          <a:sym typeface="Now"/>
                        </a:rPr>
                        <a:t>Aprendizaje no supervisado</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72741">
                <a:tc>
                  <a:txBody>
                    <a:bodyPr/>
                    <a:lstStyle/>
                    <a:p>
                      <a:pPr algn="r">
                        <a:lnSpc>
                          <a:spcPts val="4200"/>
                        </a:lnSpc>
                        <a:defRPr/>
                      </a:pPr>
                      <a:r>
                        <a:rPr lang="en-US" sz="3000" b="1">
                          <a:solidFill>
                            <a:srgbClr val="EAD282"/>
                          </a:solidFill>
                          <a:latin typeface="Now Bold"/>
                          <a:ea typeface="Now Bold"/>
                          <a:cs typeface="Now Bold"/>
                          <a:sym typeface="Now Bold"/>
                        </a:rPr>
                        <a:t>08</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EAD282"/>
                          </a:solidFill>
                          <a:latin typeface="Now"/>
                          <a:ea typeface="Now"/>
                          <a:cs typeface="Now"/>
                          <a:sym typeface="Now"/>
                        </a:rPr>
                        <a:t>Conclusiones finales</a:t>
                      </a:r>
                      <a:endParaRPr lang="en-US" sz="1100"/>
                    </a:p>
                  </a:txBody>
                  <a:tcPr marL="152400" marR="152400" marT="152400" marB="1524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2" name="TextBox 12"/>
          <p:cNvSpPr txBox="1"/>
          <p:nvPr/>
        </p:nvSpPr>
        <p:spPr>
          <a:xfrm>
            <a:off x="1028700" y="1000125"/>
            <a:ext cx="4018140" cy="511810"/>
          </a:xfrm>
          <a:prstGeom prst="rect">
            <a:avLst/>
          </a:prstGeom>
        </p:spPr>
        <p:txBody>
          <a:bodyPr lIns="0" tIns="0" rIns="0" bIns="0" rtlCol="0" anchor="t">
            <a:spAutoFit/>
          </a:bodyPr>
          <a:lstStyle/>
          <a:p>
            <a:pPr marL="0" lvl="0" indent="0" algn="l">
              <a:lnSpc>
                <a:spcPts val="4160"/>
              </a:lnSpc>
              <a:spcBef>
                <a:spcPct val="0"/>
              </a:spcBef>
            </a:pPr>
            <a:r>
              <a:rPr lang="en-US" sz="3200" b="1" u="none">
                <a:solidFill>
                  <a:srgbClr val="EAD282"/>
                </a:solidFill>
                <a:latin typeface="Now Bold"/>
                <a:ea typeface="Now Bold"/>
                <a:cs typeface="Now Bold"/>
                <a:sym typeface="Now Bold"/>
              </a:rPr>
              <a:t>Contenidos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grpSp>
        <p:nvGrpSpPr>
          <p:cNvPr id="2" name="Group 2"/>
          <p:cNvGrpSpPr/>
          <p:nvPr/>
        </p:nvGrpSpPr>
        <p:grpSpPr>
          <a:xfrm>
            <a:off x="2293674" y="3638295"/>
            <a:ext cx="666893" cy="233494"/>
            <a:chOff x="0" y="0"/>
            <a:chExt cx="812800" cy="284579"/>
          </a:xfrm>
        </p:grpSpPr>
        <p:sp>
          <p:nvSpPr>
            <p:cNvPr id="3" name="Freeform 3"/>
            <p:cNvSpPr/>
            <p:nvPr/>
          </p:nvSpPr>
          <p:spPr>
            <a:xfrm>
              <a:off x="0" y="0"/>
              <a:ext cx="812800" cy="284579"/>
            </a:xfrm>
            <a:custGeom>
              <a:avLst/>
              <a:gdLst/>
              <a:ahLst/>
              <a:cxnLst/>
              <a:rect l="l" t="t" r="r" b="b"/>
              <a:pathLst>
                <a:path w="812800" h="284579">
                  <a:moveTo>
                    <a:pt x="609600" y="0"/>
                  </a:moveTo>
                  <a:lnTo>
                    <a:pt x="0" y="0"/>
                  </a:lnTo>
                  <a:lnTo>
                    <a:pt x="0" y="284579"/>
                  </a:lnTo>
                  <a:lnTo>
                    <a:pt x="609600" y="284579"/>
                  </a:lnTo>
                  <a:lnTo>
                    <a:pt x="812800" y="142290"/>
                  </a:lnTo>
                  <a:lnTo>
                    <a:pt x="609600" y="0"/>
                  </a:lnTo>
                  <a:close/>
                </a:path>
              </a:pathLst>
            </a:custGeom>
            <a:solidFill>
              <a:srgbClr val="FFE799"/>
            </a:solidFill>
          </p:spPr>
          <p:txBody>
            <a:bodyPr/>
            <a:lstStyle/>
            <a:p>
              <a:endParaRPr lang="es-AR"/>
            </a:p>
          </p:txBody>
        </p:sp>
        <p:sp>
          <p:nvSpPr>
            <p:cNvPr id="4" name="TextBox 4"/>
            <p:cNvSpPr txBox="1"/>
            <p:nvPr/>
          </p:nvSpPr>
          <p:spPr>
            <a:xfrm>
              <a:off x="0" y="-38100"/>
              <a:ext cx="698500" cy="322679"/>
            </a:xfrm>
            <a:prstGeom prst="rect">
              <a:avLst/>
            </a:prstGeom>
          </p:spPr>
          <p:txBody>
            <a:bodyPr lIns="39217" tIns="39217" rIns="39217" bIns="39217" rtlCol="0" anchor="ctr"/>
            <a:lstStyle/>
            <a:p>
              <a:pPr algn="ctr">
                <a:lnSpc>
                  <a:spcPts val="2239"/>
                </a:lnSpc>
              </a:pPr>
              <a:endParaRPr/>
            </a:p>
          </p:txBody>
        </p:sp>
      </p:grpSp>
      <p:sp>
        <p:nvSpPr>
          <p:cNvPr id="5" name="TextBox 5"/>
          <p:cNvSpPr txBox="1"/>
          <p:nvPr/>
        </p:nvSpPr>
        <p:spPr>
          <a:xfrm>
            <a:off x="3144194" y="3453480"/>
            <a:ext cx="13241640" cy="1189807"/>
          </a:xfrm>
          <a:prstGeom prst="rect">
            <a:avLst/>
          </a:prstGeom>
        </p:spPr>
        <p:txBody>
          <a:bodyPr lIns="0" tIns="0" rIns="0" bIns="0" rtlCol="0" anchor="t">
            <a:spAutoFit/>
          </a:bodyPr>
          <a:lstStyle/>
          <a:p>
            <a:pPr marL="0" lvl="0" indent="0" algn="l">
              <a:lnSpc>
                <a:spcPts val="3195"/>
              </a:lnSpc>
              <a:spcBef>
                <a:spcPct val="0"/>
              </a:spcBef>
            </a:pPr>
            <a:r>
              <a:rPr lang="en-US" sz="2282" dirty="0" err="1">
                <a:solidFill>
                  <a:srgbClr val="EAD282"/>
                </a:solidFill>
                <a:latin typeface="Now"/>
                <a:ea typeface="Now"/>
                <a:cs typeface="Now"/>
                <a:sym typeface="Now"/>
              </a:rPr>
              <a:t>C</a:t>
            </a:r>
            <a:r>
              <a:rPr lang="en-US" sz="2282" u="none" dirty="0" err="1">
                <a:solidFill>
                  <a:srgbClr val="EAD282"/>
                </a:solidFill>
                <a:latin typeface="Now"/>
                <a:ea typeface="Now"/>
                <a:cs typeface="Now"/>
                <a:sym typeface="Now"/>
              </a:rPr>
              <a:t>reemos</a:t>
            </a:r>
            <a:r>
              <a:rPr lang="en-US" sz="2282" u="none" dirty="0">
                <a:solidFill>
                  <a:srgbClr val="EAD282"/>
                </a:solidFill>
                <a:latin typeface="Now"/>
                <a:ea typeface="Now"/>
                <a:cs typeface="Now"/>
                <a:sym typeface="Now"/>
              </a:rPr>
              <a:t> que es fundamental </a:t>
            </a:r>
            <a:r>
              <a:rPr lang="en-US" sz="2282" u="none" dirty="0" err="1">
                <a:solidFill>
                  <a:srgbClr val="EAD282"/>
                </a:solidFill>
                <a:latin typeface="Now"/>
                <a:ea typeface="Now"/>
                <a:cs typeface="Now"/>
                <a:sym typeface="Now"/>
              </a:rPr>
              <a:t>visibilizar</a:t>
            </a:r>
            <a:r>
              <a:rPr lang="en-US" sz="2282" u="none" dirty="0">
                <a:solidFill>
                  <a:srgbClr val="EAD282"/>
                </a:solidFill>
                <a:latin typeface="Now"/>
                <a:ea typeface="Now"/>
                <a:cs typeface="Now"/>
                <a:sym typeface="Now"/>
              </a:rPr>
              <a:t> la </a:t>
            </a:r>
            <a:r>
              <a:rPr lang="en-US" sz="2282" u="none" dirty="0" err="1">
                <a:solidFill>
                  <a:srgbClr val="EAD282"/>
                </a:solidFill>
                <a:latin typeface="Now"/>
                <a:ea typeface="Now"/>
                <a:cs typeface="Now"/>
                <a:sym typeface="Now"/>
              </a:rPr>
              <a:t>brecha</a:t>
            </a:r>
            <a:r>
              <a:rPr lang="en-US" sz="2282" u="none" dirty="0">
                <a:solidFill>
                  <a:srgbClr val="EAD282"/>
                </a:solidFill>
                <a:latin typeface="Now"/>
                <a:ea typeface="Now"/>
                <a:cs typeface="Now"/>
                <a:sym typeface="Now"/>
              </a:rPr>
              <a:t> </a:t>
            </a:r>
            <a:r>
              <a:rPr lang="en-US" sz="2282" u="none" dirty="0" err="1">
                <a:solidFill>
                  <a:srgbClr val="EAD282"/>
                </a:solidFill>
                <a:latin typeface="Now"/>
                <a:ea typeface="Now"/>
                <a:cs typeface="Now"/>
                <a:sym typeface="Now"/>
              </a:rPr>
              <a:t>salarial</a:t>
            </a:r>
            <a:r>
              <a:rPr lang="en-US" sz="2282" u="none" dirty="0">
                <a:solidFill>
                  <a:srgbClr val="EAD282"/>
                </a:solidFill>
                <a:latin typeface="Now"/>
                <a:ea typeface="Now"/>
                <a:cs typeface="Now"/>
                <a:sym typeface="Now"/>
              </a:rPr>
              <a:t> de </a:t>
            </a:r>
            <a:r>
              <a:rPr lang="en-US" sz="2282" u="none" dirty="0" err="1">
                <a:solidFill>
                  <a:srgbClr val="EAD282"/>
                </a:solidFill>
                <a:latin typeface="Now"/>
                <a:ea typeface="Now"/>
                <a:cs typeface="Now"/>
                <a:sym typeface="Now"/>
              </a:rPr>
              <a:t>género</a:t>
            </a:r>
            <a:r>
              <a:rPr lang="en-US" sz="2282" u="none" dirty="0">
                <a:solidFill>
                  <a:srgbClr val="EAD282"/>
                </a:solidFill>
                <a:latin typeface="Now"/>
                <a:ea typeface="Now"/>
                <a:cs typeface="Now"/>
                <a:sym typeface="Now"/>
              </a:rPr>
              <a:t> y las </a:t>
            </a:r>
            <a:r>
              <a:rPr lang="en-US" sz="2282" u="none" dirty="0" err="1">
                <a:solidFill>
                  <a:srgbClr val="EAD282"/>
                </a:solidFill>
                <a:latin typeface="Now"/>
                <a:ea typeface="Now"/>
                <a:cs typeface="Now"/>
                <a:sym typeface="Now"/>
              </a:rPr>
              <a:t>desigualdades</a:t>
            </a:r>
            <a:r>
              <a:rPr lang="en-US" sz="2282" u="none" dirty="0">
                <a:solidFill>
                  <a:srgbClr val="EAD282"/>
                </a:solidFill>
                <a:latin typeface="Now"/>
                <a:ea typeface="Now"/>
                <a:cs typeface="Now"/>
                <a:sym typeface="Now"/>
              </a:rPr>
              <a:t> </a:t>
            </a:r>
            <a:r>
              <a:rPr lang="en-US" sz="2282" u="none" dirty="0" err="1">
                <a:solidFill>
                  <a:srgbClr val="EAD282"/>
                </a:solidFill>
                <a:latin typeface="Now"/>
                <a:ea typeface="Now"/>
                <a:cs typeface="Now"/>
                <a:sym typeface="Now"/>
              </a:rPr>
              <a:t>estructurales</a:t>
            </a:r>
            <a:r>
              <a:rPr lang="en-US" sz="2282" u="none" dirty="0">
                <a:solidFill>
                  <a:srgbClr val="EAD282"/>
                </a:solidFill>
                <a:latin typeface="Now"/>
                <a:ea typeface="Now"/>
                <a:cs typeface="Now"/>
                <a:sym typeface="Now"/>
              </a:rPr>
              <a:t> que </a:t>
            </a:r>
            <a:r>
              <a:rPr lang="en-US" sz="2282" u="none" dirty="0" err="1">
                <a:solidFill>
                  <a:srgbClr val="EAD282"/>
                </a:solidFill>
                <a:latin typeface="Now"/>
                <a:ea typeface="Now"/>
                <a:cs typeface="Now"/>
                <a:sym typeface="Now"/>
              </a:rPr>
              <a:t>refleja</a:t>
            </a:r>
            <a:r>
              <a:rPr lang="en-US" sz="2282" u="none" dirty="0">
                <a:solidFill>
                  <a:srgbClr val="EAD282"/>
                </a:solidFill>
                <a:latin typeface="Now"/>
                <a:ea typeface="Now"/>
                <a:cs typeface="Now"/>
                <a:sym typeface="Now"/>
              </a:rPr>
              <a:t>.</a:t>
            </a:r>
          </a:p>
          <a:p>
            <a:pPr marL="0" lvl="0" indent="0" algn="l">
              <a:lnSpc>
                <a:spcPts val="3195"/>
              </a:lnSpc>
              <a:spcBef>
                <a:spcPct val="0"/>
              </a:spcBef>
            </a:pPr>
            <a:r>
              <a:rPr lang="en-US" sz="2282" u="none" dirty="0" err="1">
                <a:solidFill>
                  <a:srgbClr val="EAD282"/>
                </a:solidFill>
                <a:latin typeface="Now"/>
                <a:ea typeface="Now"/>
                <a:cs typeface="Now"/>
                <a:sym typeface="Now"/>
              </a:rPr>
              <a:t>Usamos</a:t>
            </a:r>
            <a:r>
              <a:rPr lang="en-US" sz="2282" u="none" dirty="0">
                <a:solidFill>
                  <a:srgbClr val="EAD282"/>
                </a:solidFill>
                <a:latin typeface="Now"/>
                <a:ea typeface="Now"/>
                <a:cs typeface="Now"/>
                <a:sym typeface="Now"/>
              </a:rPr>
              <a:t> </a:t>
            </a:r>
            <a:r>
              <a:rPr lang="en-US" sz="2282" u="none" dirty="0" err="1">
                <a:solidFill>
                  <a:srgbClr val="EAD282"/>
                </a:solidFill>
                <a:latin typeface="Now"/>
                <a:ea typeface="Now"/>
                <a:cs typeface="Now"/>
                <a:sym typeface="Now"/>
              </a:rPr>
              <a:t>ciencia</a:t>
            </a:r>
            <a:r>
              <a:rPr lang="en-US" sz="2282" u="none" dirty="0">
                <a:solidFill>
                  <a:srgbClr val="EAD282"/>
                </a:solidFill>
                <a:latin typeface="Now"/>
                <a:ea typeface="Now"/>
                <a:cs typeface="Now"/>
                <a:sym typeface="Now"/>
              </a:rPr>
              <a:t> de </a:t>
            </a:r>
            <a:r>
              <a:rPr lang="en-US" sz="2282" u="none" dirty="0" err="1">
                <a:solidFill>
                  <a:srgbClr val="EAD282"/>
                </a:solidFill>
                <a:latin typeface="Now"/>
                <a:ea typeface="Now"/>
                <a:cs typeface="Now"/>
                <a:sym typeface="Now"/>
              </a:rPr>
              <a:t>datos</a:t>
            </a:r>
            <a:r>
              <a:rPr lang="en-US" sz="2282" u="none" dirty="0">
                <a:solidFill>
                  <a:srgbClr val="EAD282"/>
                </a:solidFill>
                <a:latin typeface="Now"/>
                <a:ea typeface="Now"/>
                <a:cs typeface="Now"/>
                <a:sym typeface="Now"/>
              </a:rPr>
              <a:t> para </a:t>
            </a:r>
            <a:r>
              <a:rPr lang="en-US" sz="2282" u="none" dirty="0" err="1">
                <a:solidFill>
                  <a:srgbClr val="EAD282"/>
                </a:solidFill>
                <a:latin typeface="Now"/>
                <a:ea typeface="Now"/>
                <a:cs typeface="Now"/>
                <a:sym typeface="Now"/>
              </a:rPr>
              <a:t>aportar</a:t>
            </a:r>
            <a:r>
              <a:rPr lang="en-US" sz="2282" u="none" dirty="0">
                <a:solidFill>
                  <a:srgbClr val="EAD282"/>
                </a:solidFill>
                <a:latin typeface="Now"/>
                <a:ea typeface="Now"/>
                <a:cs typeface="Now"/>
                <a:sym typeface="Now"/>
              </a:rPr>
              <a:t> </a:t>
            </a:r>
            <a:r>
              <a:rPr lang="en-US" sz="2282" u="none" dirty="0" err="1">
                <a:solidFill>
                  <a:srgbClr val="EAD282"/>
                </a:solidFill>
                <a:latin typeface="Now"/>
                <a:ea typeface="Now"/>
                <a:cs typeface="Now"/>
                <a:sym typeface="Now"/>
              </a:rPr>
              <a:t>evidencia</a:t>
            </a:r>
            <a:r>
              <a:rPr lang="en-US" sz="2282" u="none" dirty="0">
                <a:solidFill>
                  <a:srgbClr val="EAD282"/>
                </a:solidFill>
                <a:latin typeface="Now"/>
                <a:ea typeface="Now"/>
                <a:cs typeface="Now"/>
                <a:sym typeface="Now"/>
              </a:rPr>
              <a:t> que impulse </a:t>
            </a:r>
            <a:r>
              <a:rPr lang="en-US" sz="2282" u="none" dirty="0" err="1">
                <a:solidFill>
                  <a:srgbClr val="EAD282"/>
                </a:solidFill>
                <a:latin typeface="Now"/>
                <a:ea typeface="Now"/>
                <a:cs typeface="Now"/>
                <a:sym typeface="Now"/>
              </a:rPr>
              <a:t>el</a:t>
            </a:r>
            <a:r>
              <a:rPr lang="en-US" sz="2282" u="none" dirty="0">
                <a:solidFill>
                  <a:srgbClr val="EAD282"/>
                </a:solidFill>
                <a:latin typeface="Now"/>
                <a:ea typeface="Now"/>
                <a:cs typeface="Now"/>
                <a:sym typeface="Now"/>
              </a:rPr>
              <a:t> </a:t>
            </a:r>
            <a:r>
              <a:rPr lang="en-US" sz="2282" u="none" dirty="0" err="1">
                <a:solidFill>
                  <a:srgbClr val="EAD282"/>
                </a:solidFill>
                <a:latin typeface="Now"/>
                <a:ea typeface="Now"/>
                <a:cs typeface="Now"/>
                <a:sym typeface="Now"/>
              </a:rPr>
              <a:t>cambio</a:t>
            </a:r>
            <a:r>
              <a:rPr lang="en-US" sz="2282" u="none" dirty="0">
                <a:solidFill>
                  <a:srgbClr val="EAD282"/>
                </a:solidFill>
                <a:latin typeface="Now"/>
                <a:ea typeface="Now"/>
                <a:cs typeface="Now"/>
                <a:sym typeface="Now"/>
              </a:rPr>
              <a:t>.</a:t>
            </a:r>
          </a:p>
        </p:txBody>
      </p:sp>
      <p:sp>
        <p:nvSpPr>
          <p:cNvPr id="6" name="TextBox 6"/>
          <p:cNvSpPr txBox="1"/>
          <p:nvPr/>
        </p:nvSpPr>
        <p:spPr>
          <a:xfrm>
            <a:off x="4408826" y="1700250"/>
            <a:ext cx="9709504" cy="1044469"/>
          </a:xfrm>
          <a:prstGeom prst="rect">
            <a:avLst/>
          </a:prstGeom>
        </p:spPr>
        <p:txBody>
          <a:bodyPr lIns="0" tIns="0" rIns="0" bIns="0" rtlCol="0" anchor="t">
            <a:spAutoFit/>
          </a:bodyPr>
          <a:lstStyle/>
          <a:p>
            <a:pPr algn="l">
              <a:lnSpc>
                <a:spcPts val="7965"/>
              </a:lnSpc>
            </a:pPr>
            <a:r>
              <a:rPr lang="en-US" sz="7241" b="1">
                <a:solidFill>
                  <a:srgbClr val="EAD282"/>
                </a:solidFill>
                <a:latin typeface="Now Bold"/>
                <a:ea typeface="Now Bold"/>
                <a:cs typeface="Now Bold"/>
                <a:sym typeface="Now Bold"/>
              </a:rPr>
              <a:t>¿Por qué este tema?</a:t>
            </a:r>
          </a:p>
        </p:txBody>
      </p:sp>
      <p:sp>
        <p:nvSpPr>
          <p:cNvPr id="8" name="TextBox 8"/>
          <p:cNvSpPr txBox="1"/>
          <p:nvPr/>
        </p:nvSpPr>
        <p:spPr>
          <a:xfrm>
            <a:off x="3198079" y="5132479"/>
            <a:ext cx="13241640" cy="804516"/>
          </a:xfrm>
          <a:prstGeom prst="rect">
            <a:avLst/>
          </a:prstGeom>
        </p:spPr>
        <p:txBody>
          <a:bodyPr wrap="square" lIns="0" tIns="0" rIns="0" bIns="0" rtlCol="0" anchor="t">
            <a:spAutoFit/>
          </a:bodyPr>
          <a:lstStyle/>
          <a:p>
            <a:pPr lvl="0">
              <a:lnSpc>
                <a:spcPts val="3195"/>
              </a:lnSpc>
              <a:spcBef>
                <a:spcPct val="0"/>
              </a:spcBef>
            </a:pPr>
            <a:r>
              <a:rPr lang="en-US" sz="2282" dirty="0" err="1">
                <a:solidFill>
                  <a:srgbClr val="EAD282"/>
                </a:solidFill>
                <a:latin typeface="Now"/>
                <a:ea typeface="Now"/>
                <a:cs typeface="Now"/>
                <a:sym typeface="Now"/>
              </a:rPr>
              <a:t>Quer</a:t>
            </a:r>
            <a:r>
              <a:rPr lang="es-MX" sz="2282" dirty="0">
                <a:solidFill>
                  <a:srgbClr val="EAD282"/>
                </a:solidFill>
                <a:latin typeface="Now"/>
                <a:ea typeface="Now"/>
                <a:cs typeface="Now"/>
                <a:sym typeface="Now"/>
              </a:rPr>
              <a:t>í</a:t>
            </a:r>
            <a:r>
              <a:rPr lang="en-US" sz="2282" dirty="0" err="1">
                <a:solidFill>
                  <a:srgbClr val="EAD282"/>
                </a:solidFill>
                <a:latin typeface="Now"/>
                <a:ea typeface="Now"/>
                <a:cs typeface="Now"/>
                <a:sym typeface="Now"/>
              </a:rPr>
              <a:t>amos</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trabajar</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una</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problemática</a:t>
            </a:r>
            <a:r>
              <a:rPr lang="en-US" sz="2282" dirty="0">
                <a:solidFill>
                  <a:srgbClr val="EAD282"/>
                </a:solidFill>
                <a:latin typeface="Now"/>
                <a:ea typeface="Now"/>
                <a:cs typeface="Now"/>
                <a:sym typeface="Now"/>
              </a:rPr>
              <a:t> de </a:t>
            </a:r>
            <a:r>
              <a:rPr lang="en-US" sz="2282" dirty="0" err="1">
                <a:solidFill>
                  <a:srgbClr val="EAD282"/>
                </a:solidFill>
                <a:latin typeface="Now"/>
                <a:ea typeface="Now"/>
                <a:cs typeface="Now"/>
                <a:sym typeface="Now"/>
              </a:rPr>
              <a:t>interés</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compartido</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utilizando</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los</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conceptos</a:t>
            </a:r>
            <a:r>
              <a:rPr lang="en-US" sz="2282" dirty="0">
                <a:solidFill>
                  <a:srgbClr val="EAD282"/>
                </a:solidFill>
                <a:latin typeface="Now"/>
                <a:ea typeface="Now"/>
                <a:cs typeface="Now"/>
                <a:sym typeface="Now"/>
              </a:rPr>
              <a:t> y </a:t>
            </a:r>
            <a:r>
              <a:rPr lang="en-US" sz="2282" dirty="0" err="1">
                <a:solidFill>
                  <a:srgbClr val="EAD282"/>
                </a:solidFill>
                <a:latin typeface="Now"/>
                <a:ea typeface="Now"/>
                <a:cs typeface="Now"/>
                <a:sym typeface="Now"/>
              </a:rPr>
              <a:t>herramientas</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trabajados</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durante</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el</a:t>
            </a:r>
            <a:r>
              <a:rPr lang="en-US" sz="2282" dirty="0">
                <a:solidFill>
                  <a:srgbClr val="EAD282"/>
                </a:solidFill>
                <a:latin typeface="Now"/>
                <a:ea typeface="Now"/>
                <a:cs typeface="Now"/>
                <a:sym typeface="Now"/>
              </a:rPr>
              <a:t> </a:t>
            </a:r>
            <a:r>
              <a:rPr lang="en-US" sz="2282" dirty="0" err="1">
                <a:solidFill>
                  <a:srgbClr val="EAD282"/>
                </a:solidFill>
                <a:latin typeface="Now"/>
                <a:ea typeface="Now"/>
                <a:cs typeface="Now"/>
                <a:sym typeface="Now"/>
              </a:rPr>
              <a:t>curso</a:t>
            </a:r>
            <a:r>
              <a:rPr lang="en-US" sz="2282" dirty="0">
                <a:solidFill>
                  <a:srgbClr val="EAD282"/>
                </a:solidFill>
                <a:latin typeface="Now"/>
                <a:ea typeface="Now"/>
                <a:cs typeface="Now"/>
                <a:sym typeface="Now"/>
              </a:rPr>
              <a:t>. </a:t>
            </a:r>
          </a:p>
        </p:txBody>
      </p:sp>
      <p:sp>
        <p:nvSpPr>
          <p:cNvPr id="9" name="Freeform 9"/>
          <p:cNvSpPr/>
          <p:nvPr/>
        </p:nvSpPr>
        <p:spPr>
          <a:xfrm>
            <a:off x="14910908" y="1935408"/>
            <a:ext cx="1119896" cy="712661"/>
          </a:xfrm>
          <a:custGeom>
            <a:avLst/>
            <a:gdLst/>
            <a:ahLst/>
            <a:cxnLst/>
            <a:rect l="l" t="t" r="r" b="b"/>
            <a:pathLst>
              <a:path w="1119896" h="712661">
                <a:moveTo>
                  <a:pt x="0" y="0"/>
                </a:moveTo>
                <a:lnTo>
                  <a:pt x="1119896" y="0"/>
                </a:lnTo>
                <a:lnTo>
                  <a:pt x="1119896" y="712660"/>
                </a:lnTo>
                <a:lnTo>
                  <a:pt x="0" y="712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sp>
        <p:nvSpPr>
          <p:cNvPr id="10" name="Freeform 10"/>
          <p:cNvSpPr/>
          <p:nvPr/>
        </p:nvSpPr>
        <p:spPr>
          <a:xfrm>
            <a:off x="2845225" y="1935408"/>
            <a:ext cx="771022" cy="735976"/>
          </a:xfrm>
          <a:custGeom>
            <a:avLst/>
            <a:gdLst/>
            <a:ahLst/>
            <a:cxnLst/>
            <a:rect l="l" t="t" r="r" b="b"/>
            <a:pathLst>
              <a:path w="771022" h="735976">
                <a:moveTo>
                  <a:pt x="0" y="0"/>
                </a:moveTo>
                <a:lnTo>
                  <a:pt x="771022" y="0"/>
                </a:lnTo>
                <a:lnTo>
                  <a:pt x="771022" y="735975"/>
                </a:lnTo>
                <a:lnTo>
                  <a:pt x="0" y="7359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grpSp>
        <p:nvGrpSpPr>
          <p:cNvPr id="11" name="Group 11"/>
          <p:cNvGrpSpPr/>
          <p:nvPr/>
        </p:nvGrpSpPr>
        <p:grpSpPr>
          <a:xfrm>
            <a:off x="2293674" y="5224339"/>
            <a:ext cx="666893" cy="233494"/>
            <a:chOff x="0" y="0"/>
            <a:chExt cx="812800" cy="284579"/>
          </a:xfrm>
        </p:grpSpPr>
        <p:sp>
          <p:nvSpPr>
            <p:cNvPr id="12" name="Freeform 12"/>
            <p:cNvSpPr/>
            <p:nvPr/>
          </p:nvSpPr>
          <p:spPr>
            <a:xfrm>
              <a:off x="0" y="0"/>
              <a:ext cx="812800" cy="284579"/>
            </a:xfrm>
            <a:custGeom>
              <a:avLst/>
              <a:gdLst/>
              <a:ahLst/>
              <a:cxnLst/>
              <a:rect l="l" t="t" r="r" b="b"/>
              <a:pathLst>
                <a:path w="812800" h="284579">
                  <a:moveTo>
                    <a:pt x="609600" y="0"/>
                  </a:moveTo>
                  <a:lnTo>
                    <a:pt x="0" y="0"/>
                  </a:lnTo>
                  <a:lnTo>
                    <a:pt x="0" y="284579"/>
                  </a:lnTo>
                  <a:lnTo>
                    <a:pt x="609600" y="284579"/>
                  </a:lnTo>
                  <a:lnTo>
                    <a:pt x="812800" y="142290"/>
                  </a:lnTo>
                  <a:lnTo>
                    <a:pt x="609600" y="0"/>
                  </a:lnTo>
                  <a:close/>
                </a:path>
              </a:pathLst>
            </a:custGeom>
            <a:solidFill>
              <a:srgbClr val="FFE799"/>
            </a:solidFill>
          </p:spPr>
          <p:txBody>
            <a:bodyPr/>
            <a:lstStyle/>
            <a:p>
              <a:endParaRPr lang="es-AR"/>
            </a:p>
          </p:txBody>
        </p:sp>
        <p:sp>
          <p:nvSpPr>
            <p:cNvPr id="13" name="TextBox 13"/>
            <p:cNvSpPr txBox="1"/>
            <p:nvPr/>
          </p:nvSpPr>
          <p:spPr>
            <a:xfrm>
              <a:off x="0" y="-38100"/>
              <a:ext cx="698500" cy="322679"/>
            </a:xfrm>
            <a:prstGeom prst="rect">
              <a:avLst/>
            </a:prstGeom>
          </p:spPr>
          <p:txBody>
            <a:bodyPr lIns="39217" tIns="39217" rIns="39217" bIns="39217" rtlCol="0" anchor="ctr"/>
            <a:lstStyle/>
            <a:p>
              <a:pPr algn="ctr">
                <a:lnSpc>
                  <a:spcPts val="2239"/>
                </a:lnSpc>
              </a:pPr>
              <a:endParaRPr/>
            </a:p>
          </p:txBody>
        </p:sp>
      </p:grpSp>
      <p:grpSp>
        <p:nvGrpSpPr>
          <p:cNvPr id="14" name="Group 14"/>
          <p:cNvGrpSpPr/>
          <p:nvPr/>
        </p:nvGrpSpPr>
        <p:grpSpPr>
          <a:xfrm>
            <a:off x="2293674" y="7261965"/>
            <a:ext cx="666893" cy="233494"/>
            <a:chOff x="0" y="0"/>
            <a:chExt cx="812800" cy="284579"/>
          </a:xfrm>
        </p:grpSpPr>
        <p:sp>
          <p:nvSpPr>
            <p:cNvPr id="15" name="Freeform 15"/>
            <p:cNvSpPr/>
            <p:nvPr/>
          </p:nvSpPr>
          <p:spPr>
            <a:xfrm>
              <a:off x="0" y="0"/>
              <a:ext cx="812800" cy="284579"/>
            </a:xfrm>
            <a:custGeom>
              <a:avLst/>
              <a:gdLst/>
              <a:ahLst/>
              <a:cxnLst/>
              <a:rect l="l" t="t" r="r" b="b"/>
              <a:pathLst>
                <a:path w="812800" h="284579">
                  <a:moveTo>
                    <a:pt x="609600" y="0"/>
                  </a:moveTo>
                  <a:lnTo>
                    <a:pt x="0" y="0"/>
                  </a:lnTo>
                  <a:lnTo>
                    <a:pt x="0" y="284579"/>
                  </a:lnTo>
                  <a:lnTo>
                    <a:pt x="609600" y="284579"/>
                  </a:lnTo>
                  <a:lnTo>
                    <a:pt x="812800" y="142290"/>
                  </a:lnTo>
                  <a:lnTo>
                    <a:pt x="609600" y="0"/>
                  </a:lnTo>
                  <a:close/>
                </a:path>
              </a:pathLst>
            </a:custGeom>
            <a:solidFill>
              <a:srgbClr val="FFE799"/>
            </a:solidFill>
          </p:spPr>
          <p:txBody>
            <a:bodyPr/>
            <a:lstStyle/>
            <a:p>
              <a:endParaRPr lang="es-AR"/>
            </a:p>
          </p:txBody>
        </p:sp>
        <p:sp>
          <p:nvSpPr>
            <p:cNvPr id="16" name="TextBox 16"/>
            <p:cNvSpPr txBox="1"/>
            <p:nvPr/>
          </p:nvSpPr>
          <p:spPr>
            <a:xfrm>
              <a:off x="0" y="-38100"/>
              <a:ext cx="698500" cy="322679"/>
            </a:xfrm>
            <a:prstGeom prst="rect">
              <a:avLst/>
            </a:prstGeom>
          </p:spPr>
          <p:txBody>
            <a:bodyPr lIns="39217" tIns="39217" rIns="39217" bIns="39217" rtlCol="0" anchor="ctr"/>
            <a:lstStyle/>
            <a:p>
              <a:pPr algn="ctr">
                <a:lnSpc>
                  <a:spcPts val="2239"/>
                </a:lnSpc>
              </a:pPr>
              <a:endParaRPr/>
            </a:p>
          </p:txBody>
        </p:sp>
      </p:grpSp>
      <p:grpSp>
        <p:nvGrpSpPr>
          <p:cNvPr id="17" name="Group 17"/>
          <p:cNvGrpSpPr/>
          <p:nvPr/>
        </p:nvGrpSpPr>
        <p:grpSpPr>
          <a:xfrm>
            <a:off x="-218449" y="-1146926"/>
            <a:ext cx="18803964" cy="1542251"/>
            <a:chOff x="0" y="0"/>
            <a:chExt cx="65499557" cy="5372100"/>
          </a:xfrm>
        </p:grpSpPr>
        <p:sp>
          <p:nvSpPr>
            <p:cNvPr id="18" name="Freeform 18"/>
            <p:cNvSpPr/>
            <p:nvPr/>
          </p:nvSpPr>
          <p:spPr>
            <a:xfrm>
              <a:off x="0" y="0"/>
              <a:ext cx="65499555" cy="5372100"/>
            </a:xfrm>
            <a:custGeom>
              <a:avLst/>
              <a:gdLst/>
              <a:ahLst/>
              <a:cxnLst/>
              <a:rect l="l" t="t" r="r" b="b"/>
              <a:pathLst>
                <a:path w="65499555" h="5372100">
                  <a:moveTo>
                    <a:pt x="63948884" y="0"/>
                  </a:moveTo>
                  <a:lnTo>
                    <a:pt x="1550670" y="0"/>
                  </a:lnTo>
                  <a:lnTo>
                    <a:pt x="0" y="2686050"/>
                  </a:lnTo>
                  <a:lnTo>
                    <a:pt x="1550670" y="5372100"/>
                  </a:lnTo>
                  <a:lnTo>
                    <a:pt x="63948884" y="5372100"/>
                  </a:lnTo>
                  <a:lnTo>
                    <a:pt x="65499555" y="2686050"/>
                  </a:lnTo>
                  <a:lnTo>
                    <a:pt x="63948884" y="0"/>
                  </a:lnTo>
                  <a:close/>
                </a:path>
              </a:pathLst>
            </a:custGeom>
            <a:solidFill>
              <a:srgbClr val="FFE799"/>
            </a:solidFill>
          </p:spPr>
          <p:txBody>
            <a:bodyPr/>
            <a:lstStyle/>
            <a:p>
              <a:endParaRPr lang="es-AR"/>
            </a:p>
          </p:txBody>
        </p:sp>
      </p:grpSp>
      <p:sp>
        <p:nvSpPr>
          <p:cNvPr id="20" name="CuadroTexto 19">
            <a:extLst>
              <a:ext uri="{FF2B5EF4-FFF2-40B4-BE49-F238E27FC236}">
                <a16:creationId xmlns:a16="http://schemas.microsoft.com/office/drawing/2014/main" id="{C5662C30-8758-B64D-27B6-3E2466BAD085}"/>
              </a:ext>
            </a:extLst>
          </p:cNvPr>
          <p:cNvSpPr txBox="1"/>
          <p:nvPr/>
        </p:nvSpPr>
        <p:spPr>
          <a:xfrm>
            <a:off x="3144195" y="7047067"/>
            <a:ext cx="12850132" cy="896784"/>
          </a:xfrm>
          <a:prstGeom prst="rect">
            <a:avLst/>
          </a:prstGeom>
          <a:noFill/>
        </p:spPr>
        <p:txBody>
          <a:bodyPr wrap="square" rtlCol="0">
            <a:spAutoFit/>
          </a:bodyPr>
          <a:lstStyle/>
          <a:p>
            <a:pPr lvl="0">
              <a:lnSpc>
                <a:spcPts val="3195"/>
              </a:lnSpc>
              <a:spcBef>
                <a:spcPct val="0"/>
              </a:spcBef>
            </a:pPr>
            <a:r>
              <a:rPr lang="en-US" sz="2280" dirty="0" err="1">
                <a:solidFill>
                  <a:srgbClr val="EAD282"/>
                </a:solidFill>
                <a:latin typeface="Now"/>
                <a:ea typeface="Now"/>
                <a:cs typeface="Now"/>
                <a:sym typeface="Now"/>
              </a:rPr>
              <a:t>Esperamos</a:t>
            </a:r>
            <a:r>
              <a:rPr lang="en-US" sz="2280" dirty="0">
                <a:solidFill>
                  <a:srgbClr val="EAD282"/>
                </a:solidFill>
                <a:latin typeface="Now"/>
                <a:ea typeface="Now"/>
                <a:cs typeface="Now"/>
                <a:sym typeface="Now"/>
              </a:rPr>
              <a:t> que </a:t>
            </a:r>
            <a:r>
              <a:rPr lang="en-US" sz="2280" dirty="0" err="1">
                <a:solidFill>
                  <a:srgbClr val="EAD282"/>
                </a:solidFill>
                <a:latin typeface="Now"/>
                <a:ea typeface="Now"/>
                <a:cs typeface="Now"/>
                <a:sym typeface="Now"/>
              </a:rPr>
              <a:t>este</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proyecto</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contribuya</a:t>
            </a:r>
            <a:r>
              <a:rPr lang="en-US" sz="2280" dirty="0">
                <a:solidFill>
                  <a:srgbClr val="EAD282"/>
                </a:solidFill>
                <a:latin typeface="Now"/>
                <a:ea typeface="Now"/>
                <a:cs typeface="Now"/>
                <a:sym typeface="Now"/>
              </a:rPr>
              <a:t> a </a:t>
            </a:r>
            <a:r>
              <a:rPr lang="en-US" sz="2280" dirty="0" err="1">
                <a:solidFill>
                  <a:srgbClr val="EAD282"/>
                </a:solidFill>
                <a:latin typeface="Now"/>
                <a:ea typeface="Now"/>
                <a:cs typeface="Now"/>
                <a:sym typeface="Now"/>
              </a:rPr>
              <a:t>sensibilizar</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sobre</a:t>
            </a:r>
            <a:r>
              <a:rPr lang="en-US" sz="2280" dirty="0">
                <a:solidFill>
                  <a:srgbClr val="EAD282"/>
                </a:solidFill>
                <a:latin typeface="Now"/>
                <a:ea typeface="Now"/>
                <a:cs typeface="Now"/>
                <a:sym typeface="Now"/>
              </a:rPr>
              <a:t> las </a:t>
            </a:r>
            <a:r>
              <a:rPr lang="en-US" sz="2280" dirty="0" err="1">
                <a:solidFill>
                  <a:srgbClr val="EAD282"/>
                </a:solidFill>
                <a:latin typeface="Now"/>
                <a:ea typeface="Now"/>
                <a:cs typeface="Now"/>
                <a:sym typeface="Now"/>
              </a:rPr>
              <a:t>brechas</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existentes</a:t>
            </a:r>
            <a:r>
              <a:rPr lang="en-US" sz="2280" dirty="0">
                <a:solidFill>
                  <a:srgbClr val="EAD282"/>
                </a:solidFill>
                <a:latin typeface="Now"/>
                <a:ea typeface="Now"/>
                <a:cs typeface="Now"/>
                <a:sym typeface="Now"/>
              </a:rPr>
              <a:t> y a </a:t>
            </a:r>
            <a:r>
              <a:rPr lang="en-US" sz="2280" dirty="0" err="1">
                <a:solidFill>
                  <a:srgbClr val="EAD282"/>
                </a:solidFill>
                <a:latin typeface="Now"/>
                <a:ea typeface="Now"/>
                <a:cs typeface="Now"/>
                <a:sym typeface="Now"/>
              </a:rPr>
              <a:t>fomentar</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una</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discusión</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informada</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basada</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en</a:t>
            </a:r>
            <a:r>
              <a:rPr lang="en-US" sz="2280" dirty="0">
                <a:solidFill>
                  <a:srgbClr val="EAD282"/>
                </a:solidFill>
                <a:latin typeface="Now"/>
                <a:ea typeface="Now"/>
                <a:cs typeface="Now"/>
                <a:sym typeface="Now"/>
              </a:rPr>
              <a:t> </a:t>
            </a:r>
            <a:r>
              <a:rPr lang="en-US" sz="2280" dirty="0" err="1">
                <a:solidFill>
                  <a:srgbClr val="EAD282"/>
                </a:solidFill>
                <a:latin typeface="Now"/>
                <a:ea typeface="Now"/>
                <a:cs typeface="Now"/>
                <a:sym typeface="Now"/>
              </a:rPr>
              <a:t>evidencia</a:t>
            </a:r>
            <a:r>
              <a:rPr lang="en-US" sz="2280" dirty="0">
                <a:solidFill>
                  <a:srgbClr val="EAD282"/>
                </a:solidFill>
                <a:latin typeface="Now"/>
                <a:ea typeface="Now"/>
                <a:cs typeface="Now"/>
                <a:sym typeface="Now"/>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sp>
        <p:nvSpPr>
          <p:cNvPr id="2" name="Freeform 2"/>
          <p:cNvSpPr/>
          <p:nvPr/>
        </p:nvSpPr>
        <p:spPr>
          <a:xfrm>
            <a:off x="1373933" y="2064718"/>
            <a:ext cx="1589533" cy="1636445"/>
          </a:xfrm>
          <a:custGeom>
            <a:avLst/>
            <a:gdLst/>
            <a:ahLst/>
            <a:cxnLst/>
            <a:rect l="l" t="t" r="r" b="b"/>
            <a:pathLst>
              <a:path w="1589533" h="1636445">
                <a:moveTo>
                  <a:pt x="0" y="0"/>
                </a:moveTo>
                <a:lnTo>
                  <a:pt x="1589533" y="0"/>
                </a:lnTo>
                <a:lnTo>
                  <a:pt x="1589533" y="1636445"/>
                </a:lnTo>
                <a:lnTo>
                  <a:pt x="0" y="1636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grpSp>
        <p:nvGrpSpPr>
          <p:cNvPr id="3" name="Group 3"/>
          <p:cNvGrpSpPr/>
          <p:nvPr/>
        </p:nvGrpSpPr>
        <p:grpSpPr>
          <a:xfrm>
            <a:off x="6939195" y="1028700"/>
            <a:ext cx="10320105" cy="6686430"/>
            <a:chOff x="0" y="0"/>
            <a:chExt cx="13760140" cy="8915240"/>
          </a:xfrm>
        </p:grpSpPr>
        <p:grpSp>
          <p:nvGrpSpPr>
            <p:cNvPr id="4" name="Group 4"/>
            <p:cNvGrpSpPr/>
            <p:nvPr/>
          </p:nvGrpSpPr>
          <p:grpSpPr>
            <a:xfrm>
              <a:off x="6879978" y="1401611"/>
              <a:ext cx="3310354" cy="7513628"/>
              <a:chOff x="0" y="0"/>
              <a:chExt cx="713766" cy="1620059"/>
            </a:xfrm>
          </p:grpSpPr>
          <p:sp>
            <p:nvSpPr>
              <p:cNvPr id="5" name="Freeform 5"/>
              <p:cNvSpPr/>
              <p:nvPr/>
            </p:nvSpPr>
            <p:spPr>
              <a:xfrm>
                <a:off x="0" y="0"/>
                <a:ext cx="713766" cy="1620060"/>
              </a:xfrm>
              <a:custGeom>
                <a:avLst/>
                <a:gdLst/>
                <a:ahLst/>
                <a:cxnLst/>
                <a:rect l="l" t="t" r="r" b="b"/>
                <a:pathLst>
                  <a:path w="713766" h="1620060">
                    <a:moveTo>
                      <a:pt x="159031" y="0"/>
                    </a:moveTo>
                    <a:lnTo>
                      <a:pt x="554734" y="0"/>
                    </a:lnTo>
                    <a:cubicBezTo>
                      <a:pt x="596912" y="0"/>
                      <a:pt x="637362" y="16755"/>
                      <a:pt x="667187" y="46579"/>
                    </a:cubicBezTo>
                    <a:cubicBezTo>
                      <a:pt x="697011" y="76403"/>
                      <a:pt x="713766" y="116854"/>
                      <a:pt x="713766" y="159031"/>
                    </a:cubicBezTo>
                    <a:lnTo>
                      <a:pt x="713766" y="1461028"/>
                    </a:lnTo>
                    <a:cubicBezTo>
                      <a:pt x="713766" y="1503206"/>
                      <a:pt x="697011" y="1543656"/>
                      <a:pt x="667187" y="1573480"/>
                    </a:cubicBezTo>
                    <a:cubicBezTo>
                      <a:pt x="637362" y="1603304"/>
                      <a:pt x="596912" y="1620060"/>
                      <a:pt x="554734" y="1620060"/>
                    </a:cubicBezTo>
                    <a:lnTo>
                      <a:pt x="159031" y="1620060"/>
                    </a:lnTo>
                    <a:cubicBezTo>
                      <a:pt x="116854" y="1620060"/>
                      <a:pt x="76403" y="1603304"/>
                      <a:pt x="46579" y="1573480"/>
                    </a:cubicBezTo>
                    <a:cubicBezTo>
                      <a:pt x="16755" y="1543656"/>
                      <a:pt x="0" y="1503206"/>
                      <a:pt x="0" y="1461028"/>
                    </a:cubicBezTo>
                    <a:lnTo>
                      <a:pt x="0" y="159031"/>
                    </a:lnTo>
                    <a:cubicBezTo>
                      <a:pt x="0" y="116854"/>
                      <a:pt x="16755" y="76403"/>
                      <a:pt x="46579" y="46579"/>
                    </a:cubicBezTo>
                    <a:cubicBezTo>
                      <a:pt x="76403" y="16755"/>
                      <a:pt x="116854" y="0"/>
                      <a:pt x="159031" y="0"/>
                    </a:cubicBezTo>
                    <a:close/>
                  </a:path>
                </a:pathLst>
              </a:custGeom>
              <a:solidFill>
                <a:srgbClr val="150432"/>
              </a:solidFill>
            </p:spPr>
            <p:txBody>
              <a:bodyPr/>
              <a:lstStyle/>
              <a:p>
                <a:endParaRPr lang="es-AR"/>
              </a:p>
            </p:txBody>
          </p:sp>
          <p:sp>
            <p:nvSpPr>
              <p:cNvPr id="6" name="TextBox 6"/>
              <p:cNvSpPr txBox="1"/>
              <p:nvPr/>
            </p:nvSpPr>
            <p:spPr>
              <a:xfrm>
                <a:off x="0" y="-47625"/>
                <a:ext cx="713766" cy="1667684"/>
              </a:xfrm>
              <a:prstGeom prst="rect">
                <a:avLst/>
              </a:prstGeom>
            </p:spPr>
            <p:txBody>
              <a:bodyPr lIns="71438" tIns="71438" rIns="71438" bIns="71438" rtlCol="0" anchor="ctr"/>
              <a:lstStyle/>
              <a:p>
                <a:pPr algn="ctr">
                  <a:lnSpc>
                    <a:spcPts val="3740"/>
                  </a:lnSpc>
                </a:pPr>
                <a:endParaRPr/>
              </a:p>
            </p:txBody>
          </p:sp>
        </p:grpSp>
        <p:grpSp>
          <p:nvGrpSpPr>
            <p:cNvPr id="7" name="Group 7"/>
            <p:cNvGrpSpPr/>
            <p:nvPr/>
          </p:nvGrpSpPr>
          <p:grpSpPr>
            <a:xfrm>
              <a:off x="3438732" y="1401611"/>
              <a:ext cx="3310354" cy="7513628"/>
              <a:chOff x="0" y="0"/>
              <a:chExt cx="713766" cy="1620059"/>
            </a:xfrm>
          </p:grpSpPr>
          <p:sp>
            <p:nvSpPr>
              <p:cNvPr id="8" name="Freeform 8"/>
              <p:cNvSpPr/>
              <p:nvPr/>
            </p:nvSpPr>
            <p:spPr>
              <a:xfrm>
                <a:off x="0" y="0"/>
                <a:ext cx="713766" cy="1620060"/>
              </a:xfrm>
              <a:custGeom>
                <a:avLst/>
                <a:gdLst/>
                <a:ahLst/>
                <a:cxnLst/>
                <a:rect l="l" t="t" r="r" b="b"/>
                <a:pathLst>
                  <a:path w="713766" h="1620060">
                    <a:moveTo>
                      <a:pt x="159031" y="0"/>
                    </a:moveTo>
                    <a:lnTo>
                      <a:pt x="554734" y="0"/>
                    </a:lnTo>
                    <a:cubicBezTo>
                      <a:pt x="596912" y="0"/>
                      <a:pt x="637362" y="16755"/>
                      <a:pt x="667187" y="46579"/>
                    </a:cubicBezTo>
                    <a:cubicBezTo>
                      <a:pt x="697011" y="76403"/>
                      <a:pt x="713766" y="116854"/>
                      <a:pt x="713766" y="159031"/>
                    </a:cubicBezTo>
                    <a:lnTo>
                      <a:pt x="713766" y="1461028"/>
                    </a:lnTo>
                    <a:cubicBezTo>
                      <a:pt x="713766" y="1503206"/>
                      <a:pt x="697011" y="1543656"/>
                      <a:pt x="667187" y="1573480"/>
                    </a:cubicBezTo>
                    <a:cubicBezTo>
                      <a:pt x="637362" y="1603304"/>
                      <a:pt x="596912" y="1620060"/>
                      <a:pt x="554734" y="1620060"/>
                    </a:cubicBezTo>
                    <a:lnTo>
                      <a:pt x="159031" y="1620060"/>
                    </a:lnTo>
                    <a:cubicBezTo>
                      <a:pt x="116854" y="1620060"/>
                      <a:pt x="76403" y="1603304"/>
                      <a:pt x="46579" y="1573480"/>
                    </a:cubicBezTo>
                    <a:cubicBezTo>
                      <a:pt x="16755" y="1543656"/>
                      <a:pt x="0" y="1503206"/>
                      <a:pt x="0" y="1461028"/>
                    </a:cubicBezTo>
                    <a:lnTo>
                      <a:pt x="0" y="159031"/>
                    </a:lnTo>
                    <a:cubicBezTo>
                      <a:pt x="0" y="116854"/>
                      <a:pt x="16755" y="76403"/>
                      <a:pt x="46579" y="46579"/>
                    </a:cubicBezTo>
                    <a:cubicBezTo>
                      <a:pt x="76403" y="16755"/>
                      <a:pt x="116854" y="0"/>
                      <a:pt x="159031" y="0"/>
                    </a:cubicBezTo>
                    <a:close/>
                  </a:path>
                </a:pathLst>
              </a:custGeom>
              <a:solidFill>
                <a:srgbClr val="150432"/>
              </a:solidFill>
            </p:spPr>
            <p:txBody>
              <a:bodyPr/>
              <a:lstStyle/>
              <a:p>
                <a:endParaRPr lang="es-AR"/>
              </a:p>
            </p:txBody>
          </p:sp>
          <p:sp>
            <p:nvSpPr>
              <p:cNvPr id="9" name="TextBox 9"/>
              <p:cNvSpPr txBox="1"/>
              <p:nvPr/>
            </p:nvSpPr>
            <p:spPr>
              <a:xfrm>
                <a:off x="0" y="-47625"/>
                <a:ext cx="713766" cy="1667684"/>
              </a:xfrm>
              <a:prstGeom prst="rect">
                <a:avLst/>
              </a:prstGeom>
            </p:spPr>
            <p:txBody>
              <a:bodyPr lIns="71438" tIns="71438" rIns="71438" bIns="71438" rtlCol="0" anchor="ctr"/>
              <a:lstStyle/>
              <a:p>
                <a:pPr algn="ctr">
                  <a:lnSpc>
                    <a:spcPts val="3740"/>
                  </a:lnSpc>
                </a:pPr>
                <a:endParaRPr/>
              </a:p>
            </p:txBody>
          </p:sp>
        </p:grpSp>
        <p:grpSp>
          <p:nvGrpSpPr>
            <p:cNvPr id="10" name="Group 10"/>
            <p:cNvGrpSpPr/>
            <p:nvPr/>
          </p:nvGrpSpPr>
          <p:grpSpPr>
            <a:xfrm>
              <a:off x="10449786" y="1421914"/>
              <a:ext cx="3310354" cy="7493325"/>
              <a:chOff x="0" y="0"/>
              <a:chExt cx="713766" cy="1615682"/>
            </a:xfrm>
          </p:grpSpPr>
          <p:sp>
            <p:nvSpPr>
              <p:cNvPr id="11" name="Freeform 11"/>
              <p:cNvSpPr/>
              <p:nvPr/>
            </p:nvSpPr>
            <p:spPr>
              <a:xfrm>
                <a:off x="0" y="0"/>
                <a:ext cx="713766" cy="1615682"/>
              </a:xfrm>
              <a:custGeom>
                <a:avLst/>
                <a:gdLst/>
                <a:ahLst/>
                <a:cxnLst/>
                <a:rect l="l" t="t" r="r" b="b"/>
                <a:pathLst>
                  <a:path w="713766" h="1615682">
                    <a:moveTo>
                      <a:pt x="159031" y="0"/>
                    </a:moveTo>
                    <a:lnTo>
                      <a:pt x="554734" y="0"/>
                    </a:lnTo>
                    <a:cubicBezTo>
                      <a:pt x="596912" y="0"/>
                      <a:pt x="637362" y="16755"/>
                      <a:pt x="667187" y="46579"/>
                    </a:cubicBezTo>
                    <a:cubicBezTo>
                      <a:pt x="697011" y="76403"/>
                      <a:pt x="713766" y="116854"/>
                      <a:pt x="713766" y="159031"/>
                    </a:cubicBezTo>
                    <a:lnTo>
                      <a:pt x="713766" y="1456650"/>
                    </a:lnTo>
                    <a:cubicBezTo>
                      <a:pt x="713766" y="1498828"/>
                      <a:pt x="697011" y="1539279"/>
                      <a:pt x="667187" y="1569103"/>
                    </a:cubicBezTo>
                    <a:cubicBezTo>
                      <a:pt x="637362" y="1598927"/>
                      <a:pt x="596912" y="1615682"/>
                      <a:pt x="554734" y="1615682"/>
                    </a:cubicBezTo>
                    <a:lnTo>
                      <a:pt x="159031" y="1615682"/>
                    </a:lnTo>
                    <a:cubicBezTo>
                      <a:pt x="116854" y="1615682"/>
                      <a:pt x="76403" y="1598927"/>
                      <a:pt x="46579" y="1569103"/>
                    </a:cubicBezTo>
                    <a:cubicBezTo>
                      <a:pt x="16755" y="1539279"/>
                      <a:pt x="0" y="1498828"/>
                      <a:pt x="0" y="1456650"/>
                    </a:cubicBezTo>
                    <a:lnTo>
                      <a:pt x="0" y="159031"/>
                    </a:lnTo>
                    <a:cubicBezTo>
                      <a:pt x="0" y="116854"/>
                      <a:pt x="16755" y="76403"/>
                      <a:pt x="46579" y="46579"/>
                    </a:cubicBezTo>
                    <a:cubicBezTo>
                      <a:pt x="76403" y="16755"/>
                      <a:pt x="116854" y="0"/>
                      <a:pt x="159031" y="0"/>
                    </a:cubicBezTo>
                    <a:close/>
                  </a:path>
                </a:pathLst>
              </a:custGeom>
              <a:solidFill>
                <a:srgbClr val="150432"/>
              </a:solidFill>
            </p:spPr>
            <p:txBody>
              <a:bodyPr/>
              <a:lstStyle/>
              <a:p>
                <a:endParaRPr lang="es-AR"/>
              </a:p>
            </p:txBody>
          </p:sp>
          <p:sp>
            <p:nvSpPr>
              <p:cNvPr id="12" name="TextBox 12"/>
              <p:cNvSpPr txBox="1"/>
              <p:nvPr/>
            </p:nvSpPr>
            <p:spPr>
              <a:xfrm>
                <a:off x="0" y="-47625"/>
                <a:ext cx="713766" cy="1663307"/>
              </a:xfrm>
              <a:prstGeom prst="rect">
                <a:avLst/>
              </a:prstGeom>
            </p:spPr>
            <p:txBody>
              <a:bodyPr lIns="71438" tIns="71438" rIns="71438" bIns="71438" rtlCol="0" anchor="ctr"/>
              <a:lstStyle/>
              <a:p>
                <a:pPr algn="ctr">
                  <a:lnSpc>
                    <a:spcPts val="3740"/>
                  </a:lnSpc>
                </a:pPr>
                <a:endParaRPr/>
              </a:p>
            </p:txBody>
          </p:sp>
        </p:grpSp>
        <p:grpSp>
          <p:nvGrpSpPr>
            <p:cNvPr id="13" name="Group 13"/>
            <p:cNvGrpSpPr/>
            <p:nvPr/>
          </p:nvGrpSpPr>
          <p:grpSpPr>
            <a:xfrm>
              <a:off x="0" y="1401611"/>
              <a:ext cx="3310354" cy="7513628"/>
              <a:chOff x="0" y="0"/>
              <a:chExt cx="713766" cy="1620059"/>
            </a:xfrm>
          </p:grpSpPr>
          <p:sp>
            <p:nvSpPr>
              <p:cNvPr id="14" name="Freeform 14"/>
              <p:cNvSpPr/>
              <p:nvPr/>
            </p:nvSpPr>
            <p:spPr>
              <a:xfrm>
                <a:off x="0" y="0"/>
                <a:ext cx="713766" cy="1620060"/>
              </a:xfrm>
              <a:custGeom>
                <a:avLst/>
                <a:gdLst/>
                <a:ahLst/>
                <a:cxnLst/>
                <a:rect l="l" t="t" r="r" b="b"/>
                <a:pathLst>
                  <a:path w="713766" h="1620060">
                    <a:moveTo>
                      <a:pt x="159031" y="0"/>
                    </a:moveTo>
                    <a:lnTo>
                      <a:pt x="554734" y="0"/>
                    </a:lnTo>
                    <a:cubicBezTo>
                      <a:pt x="596912" y="0"/>
                      <a:pt x="637362" y="16755"/>
                      <a:pt x="667187" y="46579"/>
                    </a:cubicBezTo>
                    <a:cubicBezTo>
                      <a:pt x="697011" y="76403"/>
                      <a:pt x="713766" y="116854"/>
                      <a:pt x="713766" y="159031"/>
                    </a:cubicBezTo>
                    <a:lnTo>
                      <a:pt x="713766" y="1461028"/>
                    </a:lnTo>
                    <a:cubicBezTo>
                      <a:pt x="713766" y="1503206"/>
                      <a:pt x="697011" y="1543656"/>
                      <a:pt x="667187" y="1573480"/>
                    </a:cubicBezTo>
                    <a:cubicBezTo>
                      <a:pt x="637362" y="1603304"/>
                      <a:pt x="596912" y="1620060"/>
                      <a:pt x="554734" y="1620060"/>
                    </a:cubicBezTo>
                    <a:lnTo>
                      <a:pt x="159031" y="1620060"/>
                    </a:lnTo>
                    <a:cubicBezTo>
                      <a:pt x="116854" y="1620060"/>
                      <a:pt x="76403" y="1603304"/>
                      <a:pt x="46579" y="1573480"/>
                    </a:cubicBezTo>
                    <a:cubicBezTo>
                      <a:pt x="16755" y="1543656"/>
                      <a:pt x="0" y="1503206"/>
                      <a:pt x="0" y="1461028"/>
                    </a:cubicBezTo>
                    <a:lnTo>
                      <a:pt x="0" y="159031"/>
                    </a:lnTo>
                    <a:cubicBezTo>
                      <a:pt x="0" y="116854"/>
                      <a:pt x="16755" y="76403"/>
                      <a:pt x="46579" y="46579"/>
                    </a:cubicBezTo>
                    <a:cubicBezTo>
                      <a:pt x="76403" y="16755"/>
                      <a:pt x="116854" y="0"/>
                      <a:pt x="159031" y="0"/>
                    </a:cubicBezTo>
                    <a:close/>
                  </a:path>
                </a:pathLst>
              </a:custGeom>
              <a:solidFill>
                <a:srgbClr val="150432"/>
              </a:solidFill>
            </p:spPr>
            <p:txBody>
              <a:bodyPr/>
              <a:lstStyle/>
              <a:p>
                <a:endParaRPr lang="es-AR"/>
              </a:p>
            </p:txBody>
          </p:sp>
          <p:sp>
            <p:nvSpPr>
              <p:cNvPr id="15" name="TextBox 15"/>
              <p:cNvSpPr txBox="1"/>
              <p:nvPr/>
            </p:nvSpPr>
            <p:spPr>
              <a:xfrm>
                <a:off x="0" y="-47625"/>
                <a:ext cx="713766" cy="1667684"/>
              </a:xfrm>
              <a:prstGeom prst="rect">
                <a:avLst/>
              </a:prstGeom>
            </p:spPr>
            <p:txBody>
              <a:bodyPr lIns="71438" tIns="71438" rIns="71438" bIns="71438" rtlCol="0" anchor="ctr"/>
              <a:lstStyle/>
              <a:p>
                <a:pPr algn="ctr">
                  <a:lnSpc>
                    <a:spcPts val="3740"/>
                  </a:lnSpc>
                </a:pPr>
                <a:endParaRPr/>
              </a:p>
            </p:txBody>
          </p:sp>
        </p:grpSp>
        <p:sp>
          <p:nvSpPr>
            <p:cNvPr id="16" name="Freeform 16"/>
            <p:cNvSpPr/>
            <p:nvPr/>
          </p:nvSpPr>
          <p:spPr>
            <a:xfrm>
              <a:off x="8010813" y="2027753"/>
              <a:ext cx="1047679" cy="1038154"/>
            </a:xfrm>
            <a:custGeom>
              <a:avLst/>
              <a:gdLst/>
              <a:ahLst/>
              <a:cxnLst/>
              <a:rect l="l" t="t" r="r" b="b"/>
              <a:pathLst>
                <a:path w="1047679" h="1038154">
                  <a:moveTo>
                    <a:pt x="0" y="0"/>
                  </a:moveTo>
                  <a:lnTo>
                    <a:pt x="1047679" y="0"/>
                  </a:lnTo>
                  <a:lnTo>
                    <a:pt x="1047679" y="1038154"/>
                  </a:lnTo>
                  <a:lnTo>
                    <a:pt x="0" y="1038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17" name="TextBox 17"/>
            <p:cNvSpPr txBox="1"/>
            <p:nvPr/>
          </p:nvSpPr>
          <p:spPr>
            <a:xfrm>
              <a:off x="1038314" y="-66675"/>
              <a:ext cx="10834405" cy="775345"/>
            </a:xfrm>
            <a:prstGeom prst="rect">
              <a:avLst/>
            </a:prstGeom>
          </p:spPr>
          <p:txBody>
            <a:bodyPr lIns="0" tIns="0" rIns="0" bIns="0" rtlCol="0" anchor="t">
              <a:spAutoFit/>
            </a:bodyPr>
            <a:lstStyle/>
            <a:p>
              <a:pPr algn="ctr">
                <a:lnSpc>
                  <a:spcPts val="4829"/>
                </a:lnSpc>
              </a:pPr>
              <a:r>
                <a:rPr lang="en-US" sz="3449" b="1">
                  <a:solidFill>
                    <a:srgbClr val="9D77F8"/>
                  </a:solidFill>
                  <a:latin typeface="Now Bold"/>
                  <a:ea typeface="Now Bold"/>
                  <a:cs typeface="Now Bold"/>
                  <a:sym typeface="Now Bold"/>
                </a:rPr>
                <a:t>VARIABLES UTILIZADAS</a:t>
              </a:r>
            </a:p>
          </p:txBody>
        </p:sp>
        <p:sp>
          <p:nvSpPr>
            <p:cNvPr id="18" name="TextBox 18"/>
            <p:cNvSpPr txBox="1"/>
            <p:nvPr/>
          </p:nvSpPr>
          <p:spPr>
            <a:xfrm>
              <a:off x="436441" y="3299586"/>
              <a:ext cx="2413297" cy="428625"/>
            </a:xfrm>
            <a:prstGeom prst="rect">
              <a:avLst/>
            </a:prstGeom>
          </p:spPr>
          <p:txBody>
            <a:bodyPr lIns="0" tIns="0" rIns="0" bIns="0" rtlCol="0" anchor="t">
              <a:spAutoFit/>
            </a:bodyPr>
            <a:lstStyle/>
            <a:p>
              <a:pPr algn="ctr">
                <a:lnSpc>
                  <a:spcPts val="2756"/>
                </a:lnSpc>
              </a:pPr>
              <a:r>
                <a:rPr lang="en-US" sz="1968">
                  <a:solidFill>
                    <a:srgbClr val="FFFFFF"/>
                  </a:solidFill>
                  <a:latin typeface="Now"/>
                  <a:ea typeface="Now"/>
                  <a:cs typeface="Now"/>
                  <a:sym typeface="Now"/>
                </a:rPr>
                <a:t>Periodo</a:t>
              </a:r>
            </a:p>
          </p:txBody>
        </p:sp>
        <p:sp>
          <p:nvSpPr>
            <p:cNvPr id="19" name="TextBox 19"/>
            <p:cNvSpPr txBox="1"/>
            <p:nvPr/>
          </p:nvSpPr>
          <p:spPr>
            <a:xfrm>
              <a:off x="3869710" y="3299586"/>
              <a:ext cx="2413297" cy="428625"/>
            </a:xfrm>
            <a:prstGeom prst="rect">
              <a:avLst/>
            </a:prstGeom>
          </p:spPr>
          <p:txBody>
            <a:bodyPr lIns="0" tIns="0" rIns="0" bIns="0" rtlCol="0" anchor="t">
              <a:spAutoFit/>
            </a:bodyPr>
            <a:lstStyle/>
            <a:p>
              <a:pPr marL="0" lvl="0" indent="0" algn="ctr">
                <a:lnSpc>
                  <a:spcPts val="2756"/>
                </a:lnSpc>
                <a:spcBef>
                  <a:spcPct val="0"/>
                </a:spcBef>
              </a:pPr>
              <a:r>
                <a:rPr lang="en-US" sz="1968" u="none" strike="noStrike">
                  <a:solidFill>
                    <a:srgbClr val="FFFFFF"/>
                  </a:solidFill>
                  <a:latin typeface="Now"/>
                  <a:ea typeface="Now"/>
                  <a:cs typeface="Now"/>
                  <a:sym typeface="Now"/>
                </a:rPr>
                <a:t>Industria</a:t>
              </a:r>
            </a:p>
          </p:txBody>
        </p:sp>
        <p:sp>
          <p:nvSpPr>
            <p:cNvPr id="20" name="TextBox 20"/>
            <p:cNvSpPr txBox="1"/>
            <p:nvPr/>
          </p:nvSpPr>
          <p:spPr>
            <a:xfrm>
              <a:off x="7328004" y="3299586"/>
              <a:ext cx="2413297" cy="428625"/>
            </a:xfrm>
            <a:prstGeom prst="rect">
              <a:avLst/>
            </a:prstGeom>
          </p:spPr>
          <p:txBody>
            <a:bodyPr lIns="0" tIns="0" rIns="0" bIns="0" rtlCol="0" anchor="t">
              <a:spAutoFit/>
            </a:bodyPr>
            <a:lstStyle/>
            <a:p>
              <a:pPr marL="0" lvl="0" indent="0" algn="ctr">
                <a:lnSpc>
                  <a:spcPts val="2756"/>
                </a:lnSpc>
                <a:spcBef>
                  <a:spcPct val="0"/>
                </a:spcBef>
              </a:pPr>
              <a:r>
                <a:rPr lang="en-US" sz="1968" u="none" strike="noStrike">
                  <a:solidFill>
                    <a:srgbClr val="FFFFFF"/>
                  </a:solidFill>
                  <a:latin typeface="Now"/>
                  <a:ea typeface="Now"/>
                  <a:cs typeface="Now"/>
                  <a:sym typeface="Now"/>
                </a:rPr>
                <a:t>Género</a:t>
              </a:r>
            </a:p>
          </p:txBody>
        </p:sp>
        <p:sp>
          <p:nvSpPr>
            <p:cNvPr id="21" name="TextBox 21"/>
            <p:cNvSpPr txBox="1"/>
            <p:nvPr/>
          </p:nvSpPr>
          <p:spPr>
            <a:xfrm>
              <a:off x="258469" y="3919902"/>
              <a:ext cx="2793416" cy="2153285"/>
            </a:xfrm>
            <a:prstGeom prst="rect">
              <a:avLst/>
            </a:prstGeom>
          </p:spPr>
          <p:txBody>
            <a:bodyPr lIns="0" tIns="0" rIns="0" bIns="0" rtlCol="0" anchor="t">
              <a:spAutoFit/>
            </a:bodyPr>
            <a:lstStyle/>
            <a:p>
              <a:pPr algn="ctr">
                <a:lnSpc>
                  <a:spcPts val="3254"/>
                </a:lnSpc>
              </a:pPr>
              <a:r>
                <a:rPr lang="en-US" sz="2325">
                  <a:solidFill>
                    <a:srgbClr val="EAD282"/>
                  </a:solidFill>
                  <a:latin typeface="Now"/>
                  <a:ea typeface="Now"/>
                  <a:cs typeface="Now"/>
                  <a:sym typeface="Now"/>
                </a:rPr>
                <a:t> mes–año (también convertido a año numérico)</a:t>
              </a:r>
            </a:p>
          </p:txBody>
        </p:sp>
        <p:sp>
          <p:nvSpPr>
            <p:cNvPr id="22" name="TextBox 22"/>
            <p:cNvSpPr txBox="1"/>
            <p:nvPr/>
          </p:nvSpPr>
          <p:spPr>
            <a:xfrm>
              <a:off x="3662100" y="4044918"/>
              <a:ext cx="2793416" cy="2153285"/>
            </a:xfrm>
            <a:prstGeom prst="rect">
              <a:avLst/>
            </a:prstGeom>
          </p:spPr>
          <p:txBody>
            <a:bodyPr lIns="0" tIns="0" rIns="0" bIns="0" rtlCol="0" anchor="t">
              <a:spAutoFit/>
            </a:bodyPr>
            <a:lstStyle/>
            <a:p>
              <a:pPr marL="0" lvl="0" indent="0" algn="ctr">
                <a:lnSpc>
                  <a:spcPts val="3254"/>
                </a:lnSpc>
                <a:spcBef>
                  <a:spcPct val="0"/>
                </a:spcBef>
              </a:pPr>
              <a:r>
                <a:rPr lang="en-US" sz="2325">
                  <a:solidFill>
                    <a:srgbClr val="EAD282"/>
                  </a:solidFill>
                  <a:latin typeface="Now"/>
                  <a:ea typeface="Now"/>
                  <a:cs typeface="Now"/>
                  <a:sym typeface="Now"/>
                </a:rPr>
                <a:t>R</a:t>
              </a:r>
              <a:r>
                <a:rPr lang="en-US" sz="2325" u="none" strike="noStrike">
                  <a:solidFill>
                    <a:srgbClr val="EAD282"/>
                  </a:solidFill>
                  <a:latin typeface="Now"/>
                  <a:ea typeface="Now"/>
                  <a:cs typeface="Now"/>
                  <a:sym typeface="Now"/>
                </a:rPr>
                <a:t>ama de actividad (57 categorías, codificadas)</a:t>
              </a:r>
            </a:p>
          </p:txBody>
        </p:sp>
        <p:sp>
          <p:nvSpPr>
            <p:cNvPr id="23" name="TextBox 23"/>
            <p:cNvSpPr txBox="1"/>
            <p:nvPr/>
          </p:nvSpPr>
          <p:spPr>
            <a:xfrm>
              <a:off x="7138447" y="4044918"/>
              <a:ext cx="2793416" cy="2153285"/>
            </a:xfrm>
            <a:prstGeom prst="rect">
              <a:avLst/>
            </a:prstGeom>
          </p:spPr>
          <p:txBody>
            <a:bodyPr lIns="0" tIns="0" rIns="0" bIns="0" rtlCol="0" anchor="t">
              <a:spAutoFit/>
            </a:bodyPr>
            <a:lstStyle/>
            <a:p>
              <a:pPr marL="0" lvl="0" indent="0" algn="ctr">
                <a:lnSpc>
                  <a:spcPts val="3254"/>
                </a:lnSpc>
                <a:spcBef>
                  <a:spcPct val="0"/>
                </a:spcBef>
              </a:pPr>
              <a:r>
                <a:rPr lang="en-US" sz="2325" u="none" strike="noStrike">
                  <a:solidFill>
                    <a:srgbClr val="EAD282"/>
                  </a:solidFill>
                  <a:latin typeface="Now"/>
                  <a:ea typeface="Now"/>
                  <a:cs typeface="Now"/>
                  <a:sym typeface="Now"/>
                </a:rPr>
                <a:t> Mujeres / Varones (codificado como 0 y 1)</a:t>
              </a:r>
            </a:p>
          </p:txBody>
        </p:sp>
        <p:sp>
          <p:nvSpPr>
            <p:cNvPr id="24" name="TextBox 24"/>
            <p:cNvSpPr txBox="1"/>
            <p:nvPr/>
          </p:nvSpPr>
          <p:spPr>
            <a:xfrm>
              <a:off x="10708255" y="4044918"/>
              <a:ext cx="2793416" cy="2699385"/>
            </a:xfrm>
            <a:prstGeom prst="rect">
              <a:avLst/>
            </a:prstGeom>
          </p:spPr>
          <p:txBody>
            <a:bodyPr lIns="0" tIns="0" rIns="0" bIns="0" rtlCol="0" anchor="t">
              <a:spAutoFit/>
            </a:bodyPr>
            <a:lstStyle/>
            <a:p>
              <a:pPr marL="0" lvl="0" indent="0" algn="ctr">
                <a:lnSpc>
                  <a:spcPts val="3254"/>
                </a:lnSpc>
                <a:spcBef>
                  <a:spcPct val="0"/>
                </a:spcBef>
              </a:pPr>
              <a:r>
                <a:rPr lang="en-US" sz="2325" u="none" strike="noStrike">
                  <a:solidFill>
                    <a:srgbClr val="EAD282"/>
                  </a:solidFill>
                  <a:latin typeface="Now"/>
                  <a:ea typeface="Now"/>
                  <a:cs typeface="Now"/>
                  <a:sym typeface="Now"/>
                </a:rPr>
                <a:t>Remuneración media mensual (pesos nominales)</a:t>
              </a:r>
            </a:p>
          </p:txBody>
        </p:sp>
        <p:sp>
          <p:nvSpPr>
            <p:cNvPr id="25" name="Freeform 25"/>
            <p:cNvSpPr/>
            <p:nvPr/>
          </p:nvSpPr>
          <p:spPr>
            <a:xfrm>
              <a:off x="4549352" y="2167268"/>
              <a:ext cx="1018912" cy="942494"/>
            </a:xfrm>
            <a:custGeom>
              <a:avLst/>
              <a:gdLst/>
              <a:ahLst/>
              <a:cxnLst/>
              <a:rect l="l" t="t" r="r" b="b"/>
              <a:pathLst>
                <a:path w="1018912" h="942494">
                  <a:moveTo>
                    <a:pt x="0" y="0"/>
                  </a:moveTo>
                  <a:lnTo>
                    <a:pt x="1018913" y="0"/>
                  </a:lnTo>
                  <a:lnTo>
                    <a:pt x="1018913" y="942494"/>
                  </a:lnTo>
                  <a:lnTo>
                    <a:pt x="0" y="9424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AR"/>
            </a:p>
          </p:txBody>
        </p:sp>
        <p:sp>
          <p:nvSpPr>
            <p:cNvPr id="26" name="Freeform 26"/>
            <p:cNvSpPr/>
            <p:nvPr/>
          </p:nvSpPr>
          <p:spPr>
            <a:xfrm>
              <a:off x="1121804" y="2167268"/>
              <a:ext cx="919928" cy="1022142"/>
            </a:xfrm>
            <a:custGeom>
              <a:avLst/>
              <a:gdLst/>
              <a:ahLst/>
              <a:cxnLst/>
              <a:rect l="l" t="t" r="r" b="b"/>
              <a:pathLst>
                <a:path w="919928" h="1022142">
                  <a:moveTo>
                    <a:pt x="0" y="0"/>
                  </a:moveTo>
                  <a:lnTo>
                    <a:pt x="919928" y="0"/>
                  </a:lnTo>
                  <a:lnTo>
                    <a:pt x="919928" y="1022143"/>
                  </a:lnTo>
                  <a:lnTo>
                    <a:pt x="0" y="10221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AR"/>
            </a:p>
          </p:txBody>
        </p:sp>
        <p:sp>
          <p:nvSpPr>
            <p:cNvPr id="27" name="TextBox 27"/>
            <p:cNvSpPr txBox="1"/>
            <p:nvPr/>
          </p:nvSpPr>
          <p:spPr>
            <a:xfrm>
              <a:off x="10898314" y="3303834"/>
              <a:ext cx="2413297" cy="428625"/>
            </a:xfrm>
            <a:prstGeom prst="rect">
              <a:avLst/>
            </a:prstGeom>
          </p:spPr>
          <p:txBody>
            <a:bodyPr lIns="0" tIns="0" rIns="0" bIns="0" rtlCol="0" anchor="t">
              <a:spAutoFit/>
            </a:bodyPr>
            <a:lstStyle/>
            <a:p>
              <a:pPr marL="0" lvl="0" indent="0" algn="ctr">
                <a:lnSpc>
                  <a:spcPts val="2756"/>
                </a:lnSpc>
                <a:spcBef>
                  <a:spcPct val="0"/>
                </a:spcBef>
              </a:pPr>
              <a:r>
                <a:rPr lang="en-US" sz="1968" u="none" strike="noStrike">
                  <a:solidFill>
                    <a:srgbClr val="FFFFFF"/>
                  </a:solidFill>
                  <a:latin typeface="Now"/>
                  <a:ea typeface="Now"/>
                  <a:cs typeface="Now"/>
                  <a:sym typeface="Now"/>
                </a:rPr>
                <a:t>Valor</a:t>
              </a:r>
            </a:p>
          </p:txBody>
        </p:sp>
        <p:sp>
          <p:nvSpPr>
            <p:cNvPr id="28" name="Freeform 28"/>
            <p:cNvSpPr/>
            <p:nvPr/>
          </p:nvSpPr>
          <p:spPr>
            <a:xfrm>
              <a:off x="11733417" y="2180897"/>
              <a:ext cx="743093" cy="928866"/>
            </a:xfrm>
            <a:custGeom>
              <a:avLst/>
              <a:gdLst/>
              <a:ahLst/>
              <a:cxnLst/>
              <a:rect l="l" t="t" r="r" b="b"/>
              <a:pathLst>
                <a:path w="743093" h="928866">
                  <a:moveTo>
                    <a:pt x="0" y="0"/>
                  </a:moveTo>
                  <a:lnTo>
                    <a:pt x="743092" y="0"/>
                  </a:lnTo>
                  <a:lnTo>
                    <a:pt x="743092" y="928865"/>
                  </a:lnTo>
                  <a:lnTo>
                    <a:pt x="0" y="928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AR"/>
            </a:p>
          </p:txBody>
        </p:sp>
      </p:grpSp>
      <p:sp>
        <p:nvSpPr>
          <p:cNvPr id="29" name="TextBox 29"/>
          <p:cNvSpPr txBox="1"/>
          <p:nvPr/>
        </p:nvSpPr>
        <p:spPr>
          <a:xfrm>
            <a:off x="708633" y="4201137"/>
            <a:ext cx="4204001" cy="1023782"/>
          </a:xfrm>
          <a:prstGeom prst="rect">
            <a:avLst/>
          </a:prstGeom>
        </p:spPr>
        <p:txBody>
          <a:bodyPr lIns="0" tIns="0" rIns="0" bIns="0" rtlCol="0" anchor="t">
            <a:spAutoFit/>
          </a:bodyPr>
          <a:lstStyle/>
          <a:p>
            <a:pPr algn="l">
              <a:lnSpc>
                <a:spcPts val="7824"/>
              </a:lnSpc>
            </a:pPr>
            <a:r>
              <a:rPr lang="en-US" sz="7112" b="1">
                <a:solidFill>
                  <a:srgbClr val="EAD282"/>
                </a:solidFill>
                <a:latin typeface="Now Bold"/>
                <a:ea typeface="Now Bold"/>
                <a:cs typeface="Now Bold"/>
                <a:sym typeface="Now Bold"/>
              </a:rPr>
              <a:t>DATASET  </a:t>
            </a:r>
          </a:p>
        </p:txBody>
      </p:sp>
      <p:grpSp>
        <p:nvGrpSpPr>
          <p:cNvPr id="30" name="Group 30"/>
          <p:cNvGrpSpPr/>
          <p:nvPr/>
        </p:nvGrpSpPr>
        <p:grpSpPr>
          <a:xfrm>
            <a:off x="6612715" y="8404762"/>
            <a:ext cx="11451282" cy="1208406"/>
            <a:chOff x="0" y="0"/>
            <a:chExt cx="15268377" cy="1611207"/>
          </a:xfrm>
        </p:grpSpPr>
        <p:sp>
          <p:nvSpPr>
            <p:cNvPr id="31" name="Freeform 31"/>
            <p:cNvSpPr/>
            <p:nvPr/>
          </p:nvSpPr>
          <p:spPr>
            <a:xfrm>
              <a:off x="2838122" y="0"/>
              <a:ext cx="1073849" cy="1101898"/>
            </a:xfrm>
            <a:custGeom>
              <a:avLst/>
              <a:gdLst/>
              <a:ahLst/>
              <a:cxnLst/>
              <a:rect l="l" t="t" r="r" b="b"/>
              <a:pathLst>
                <a:path w="1073849" h="1101898">
                  <a:moveTo>
                    <a:pt x="0" y="0"/>
                  </a:moveTo>
                  <a:lnTo>
                    <a:pt x="1073849" y="0"/>
                  </a:lnTo>
                  <a:lnTo>
                    <a:pt x="1073849" y="1101898"/>
                  </a:lnTo>
                  <a:lnTo>
                    <a:pt x="0" y="11018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AR"/>
            </a:p>
          </p:txBody>
        </p:sp>
        <p:sp>
          <p:nvSpPr>
            <p:cNvPr id="32" name="TextBox 32"/>
            <p:cNvSpPr txBox="1"/>
            <p:nvPr/>
          </p:nvSpPr>
          <p:spPr>
            <a:xfrm>
              <a:off x="0" y="574675"/>
              <a:ext cx="15268377" cy="1036532"/>
            </a:xfrm>
            <a:prstGeom prst="rect">
              <a:avLst/>
            </a:prstGeom>
          </p:spPr>
          <p:txBody>
            <a:bodyPr lIns="0" tIns="0" rIns="0" bIns="0" rtlCol="0" anchor="t">
              <a:spAutoFit/>
            </a:bodyPr>
            <a:lstStyle/>
            <a:p>
              <a:pPr algn="ctr">
                <a:lnSpc>
                  <a:spcPts val="3219"/>
                </a:lnSpc>
              </a:pPr>
              <a:r>
                <a:rPr lang="en-US" sz="2299" b="1">
                  <a:solidFill>
                    <a:srgbClr val="FFFFFF"/>
                  </a:solidFill>
                  <a:latin typeface="Now Bold"/>
                  <a:ea typeface="Now Bold"/>
                  <a:cs typeface="Now Bold"/>
                  <a:sym typeface="Now Bold"/>
                </a:rPr>
                <a:t>Registros 36.708</a:t>
              </a:r>
              <a:r>
                <a:rPr lang="en-US" sz="2299">
                  <a:solidFill>
                    <a:srgbClr val="FFFFFF"/>
                  </a:solidFill>
                  <a:latin typeface="Now"/>
                  <a:ea typeface="Now"/>
                  <a:cs typeface="Now"/>
                  <a:sym typeface="Now"/>
                </a:rPr>
                <a:t> </a:t>
              </a:r>
            </a:p>
            <a:p>
              <a:pPr algn="ctr">
                <a:lnSpc>
                  <a:spcPts val="3219"/>
                </a:lnSpc>
                <a:spcBef>
                  <a:spcPct val="0"/>
                </a:spcBef>
              </a:pPr>
              <a:r>
                <a:rPr lang="en-US" sz="2299">
                  <a:solidFill>
                    <a:srgbClr val="FFFFFF"/>
                  </a:solidFill>
                  <a:latin typeface="Now"/>
                  <a:ea typeface="Now"/>
                  <a:cs typeface="Now"/>
                  <a:sym typeface="Now"/>
                </a:rPr>
                <a:t>(Después del preprocesamiento, limpieza y reorganización del archivo original)</a:t>
              </a:r>
              <a:r>
                <a:rPr lang="en-US" sz="2299">
                  <a:solidFill>
                    <a:srgbClr val="EAD282"/>
                  </a:solidFill>
                  <a:latin typeface="Now"/>
                  <a:ea typeface="Now"/>
                  <a:cs typeface="Now"/>
                  <a:sym typeface="Now"/>
                </a:rPr>
                <a:t> </a:t>
              </a:r>
            </a:p>
          </p:txBody>
        </p:sp>
      </p:grpSp>
      <p:sp>
        <p:nvSpPr>
          <p:cNvPr id="33" name="TextBox 33"/>
          <p:cNvSpPr txBox="1"/>
          <p:nvPr/>
        </p:nvSpPr>
        <p:spPr>
          <a:xfrm>
            <a:off x="463125" y="7986297"/>
            <a:ext cx="6229088" cy="789306"/>
          </a:xfrm>
          <a:prstGeom prst="rect">
            <a:avLst/>
          </a:prstGeom>
        </p:spPr>
        <p:txBody>
          <a:bodyPr lIns="0" tIns="0" rIns="0" bIns="0" rtlCol="0" anchor="t">
            <a:spAutoFit/>
          </a:bodyPr>
          <a:lstStyle/>
          <a:p>
            <a:pPr algn="ctr">
              <a:lnSpc>
                <a:spcPts val="3219"/>
              </a:lnSpc>
              <a:spcBef>
                <a:spcPct val="0"/>
              </a:spcBef>
            </a:pPr>
            <a:r>
              <a:rPr lang="en-US" sz="2299" b="1">
                <a:solidFill>
                  <a:srgbClr val="EAD282"/>
                </a:solidFill>
                <a:latin typeface="Now Bold"/>
                <a:ea typeface="Now Bold"/>
                <a:cs typeface="Now Bold"/>
                <a:sym typeface="Now Bold"/>
              </a:rPr>
              <a:t>Tecnologías utilizadas:</a:t>
            </a:r>
            <a:r>
              <a:rPr lang="en-US" sz="2299">
                <a:solidFill>
                  <a:srgbClr val="EAD282"/>
                </a:solidFill>
                <a:latin typeface="Now"/>
                <a:ea typeface="Now"/>
                <a:cs typeface="Now"/>
                <a:sym typeface="Now"/>
              </a:rPr>
              <a:t> </a:t>
            </a:r>
            <a:r>
              <a:rPr lang="en-US" sz="2299">
                <a:solidFill>
                  <a:srgbClr val="FFFFFF"/>
                </a:solidFill>
                <a:latin typeface="Now"/>
                <a:ea typeface="Now"/>
                <a:cs typeface="Now"/>
                <a:sym typeface="Now"/>
              </a:rPr>
              <a:t>Python, Pandas, Jupyter, Matplotlib, Seaborn, Scikit-learn</a:t>
            </a:r>
          </a:p>
        </p:txBody>
      </p:sp>
      <p:sp>
        <p:nvSpPr>
          <p:cNvPr id="34" name="TextBox 34"/>
          <p:cNvSpPr txBox="1"/>
          <p:nvPr/>
        </p:nvSpPr>
        <p:spPr>
          <a:xfrm>
            <a:off x="737022" y="5319495"/>
            <a:ext cx="4147224" cy="1359617"/>
          </a:xfrm>
          <a:prstGeom prst="rect">
            <a:avLst/>
          </a:prstGeom>
        </p:spPr>
        <p:txBody>
          <a:bodyPr lIns="0" tIns="0" rIns="0" bIns="0" rtlCol="0" anchor="t">
            <a:spAutoFit/>
          </a:bodyPr>
          <a:lstStyle/>
          <a:p>
            <a:pPr algn="l">
              <a:lnSpc>
                <a:spcPts val="2760"/>
              </a:lnSpc>
            </a:pPr>
            <a:r>
              <a:rPr lang="en-US" sz="1971" b="1" u="sng">
                <a:solidFill>
                  <a:srgbClr val="FFFFFF"/>
                </a:solidFill>
                <a:latin typeface="Now Bold"/>
                <a:ea typeface="Now Bold"/>
                <a:cs typeface="Now Bold"/>
                <a:sym typeface="Now Bold"/>
                <a:hlinkClick r:id="rId14" tooltip="https://docs.google.com/spreadsheets/d/1AiHL_S0xrQqySlSbzVacIA_1CeEL1vmnOD9JYpg_nC4/edit?usp=sharing"/>
              </a:rPr>
              <a:t>Fuente: </a:t>
            </a:r>
          </a:p>
          <a:p>
            <a:pPr algn="l">
              <a:lnSpc>
                <a:spcPts val="2760"/>
              </a:lnSpc>
            </a:pPr>
            <a:r>
              <a:rPr lang="en-US" sz="1971" u="sng">
                <a:solidFill>
                  <a:srgbClr val="FFFFFF"/>
                </a:solidFill>
                <a:latin typeface="Now"/>
                <a:ea typeface="Now"/>
                <a:cs typeface="Now"/>
                <a:sym typeface="Now"/>
                <a:hlinkClick r:id="rId14" tooltip="https://docs.google.com/spreadsheets/d/1AiHL_S0xrQqySlSbzVacIA_1CeEL1vmnOD9JYpg_nC4/edit?usp=sharing"/>
              </a:rPr>
              <a:t>Ministerio de Trabajo, Empleo y Seguridad Social / OEDE</a:t>
            </a:r>
          </a:p>
          <a:p>
            <a:pPr algn="l">
              <a:lnSpc>
                <a:spcPts val="2760"/>
              </a:lnSpc>
            </a:pPr>
            <a:r>
              <a:rPr lang="en-US" sz="1971" u="sng">
                <a:solidFill>
                  <a:srgbClr val="FFFFFF"/>
                </a:solidFill>
                <a:latin typeface="Now"/>
                <a:ea typeface="Now"/>
                <a:cs typeface="Now"/>
                <a:sym typeface="Now"/>
                <a:hlinkClick r:id="rId14" tooltip="https://docs.google.com/spreadsheets/d/1AiHL_S0xrQqySlSbzVacIA_1CeEL1vmnOD9JYpg_nC4/edit?usp=sharing"/>
              </a:rPr>
              <a:t>🔗 Enlace al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grpSp>
        <p:nvGrpSpPr>
          <p:cNvPr id="2" name="Group 2"/>
          <p:cNvGrpSpPr/>
          <p:nvPr/>
        </p:nvGrpSpPr>
        <p:grpSpPr>
          <a:xfrm>
            <a:off x="1820892" y="7904794"/>
            <a:ext cx="1117533" cy="1117533"/>
            <a:chOff x="0" y="0"/>
            <a:chExt cx="1490044" cy="1490044"/>
          </a:xfrm>
        </p:grpSpPr>
        <p:sp>
          <p:nvSpPr>
            <p:cNvPr id="3" name="Freeform 3"/>
            <p:cNvSpPr/>
            <p:nvPr/>
          </p:nvSpPr>
          <p:spPr>
            <a:xfrm>
              <a:off x="0" y="0"/>
              <a:ext cx="1490044" cy="1490044"/>
            </a:xfrm>
            <a:custGeom>
              <a:avLst/>
              <a:gdLst/>
              <a:ahLst/>
              <a:cxnLst/>
              <a:rect l="l" t="t" r="r" b="b"/>
              <a:pathLst>
                <a:path w="1490044" h="1490044">
                  <a:moveTo>
                    <a:pt x="0" y="0"/>
                  </a:moveTo>
                  <a:lnTo>
                    <a:pt x="1490044" y="0"/>
                  </a:lnTo>
                  <a:lnTo>
                    <a:pt x="1490044" y="1490044"/>
                  </a:lnTo>
                  <a:lnTo>
                    <a:pt x="0" y="1490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sp>
          <p:nvSpPr>
            <p:cNvPr id="4" name="Freeform 4"/>
            <p:cNvSpPr/>
            <p:nvPr/>
          </p:nvSpPr>
          <p:spPr>
            <a:xfrm>
              <a:off x="123066" y="123068"/>
              <a:ext cx="1243910" cy="1243910"/>
            </a:xfrm>
            <a:custGeom>
              <a:avLst/>
              <a:gdLst/>
              <a:ahLst/>
              <a:cxnLst/>
              <a:rect l="l" t="t" r="r" b="b"/>
              <a:pathLst>
                <a:path w="1243910" h="1243910">
                  <a:moveTo>
                    <a:pt x="0" y="0"/>
                  </a:moveTo>
                  <a:lnTo>
                    <a:pt x="1243910" y="0"/>
                  </a:lnTo>
                  <a:lnTo>
                    <a:pt x="1243910" y="1243910"/>
                  </a:lnTo>
                  <a:lnTo>
                    <a:pt x="0" y="1243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5" name="Freeform 5"/>
            <p:cNvSpPr/>
            <p:nvPr/>
          </p:nvSpPr>
          <p:spPr>
            <a:xfrm>
              <a:off x="404124" y="379571"/>
              <a:ext cx="708311" cy="730904"/>
            </a:xfrm>
            <a:custGeom>
              <a:avLst/>
              <a:gdLst/>
              <a:ahLst/>
              <a:cxnLst/>
              <a:rect l="l" t="t" r="r" b="b"/>
              <a:pathLst>
                <a:path w="708311" h="730904">
                  <a:moveTo>
                    <a:pt x="0" y="0"/>
                  </a:moveTo>
                  <a:lnTo>
                    <a:pt x="708311" y="0"/>
                  </a:lnTo>
                  <a:lnTo>
                    <a:pt x="708311" y="730904"/>
                  </a:lnTo>
                  <a:lnTo>
                    <a:pt x="0" y="730904"/>
                  </a:lnTo>
                  <a:lnTo>
                    <a:pt x="0" y="0"/>
                  </a:lnTo>
                  <a:close/>
                </a:path>
              </a:pathLst>
            </a:custGeom>
            <a:blipFill>
              <a:blip r:embed="rId6">
                <a:extLst>
                  <a:ext uri="{96DAC541-7B7A-43D3-8B79-37D633B846F1}">
                    <asvg:svgBlip xmlns:asvg="http://schemas.microsoft.com/office/drawing/2016/SVG/main" r:embed="rId7"/>
                  </a:ext>
                </a:extLst>
              </a:blip>
              <a:stretch>
                <a:fillRect l="-200" r="-200"/>
              </a:stretch>
            </a:blipFill>
          </p:spPr>
          <p:txBody>
            <a:bodyPr/>
            <a:lstStyle/>
            <a:p>
              <a:endParaRPr lang="es-AR"/>
            </a:p>
          </p:txBody>
        </p:sp>
      </p:grpSp>
      <p:sp>
        <p:nvSpPr>
          <p:cNvPr id="6" name="Freeform 6"/>
          <p:cNvSpPr/>
          <p:nvPr/>
        </p:nvSpPr>
        <p:spPr>
          <a:xfrm rot="4359535">
            <a:off x="15796513" y="5302921"/>
            <a:ext cx="1691136" cy="1691136"/>
          </a:xfrm>
          <a:custGeom>
            <a:avLst/>
            <a:gdLst/>
            <a:ahLst/>
            <a:cxnLst/>
            <a:rect l="l" t="t" r="r" b="b"/>
            <a:pathLst>
              <a:path w="1691136" h="1691136">
                <a:moveTo>
                  <a:pt x="0" y="0"/>
                </a:moveTo>
                <a:lnTo>
                  <a:pt x="1691136" y="0"/>
                </a:lnTo>
                <a:lnTo>
                  <a:pt x="1691136" y="1691136"/>
                </a:lnTo>
                <a:lnTo>
                  <a:pt x="0" y="16911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AR"/>
          </a:p>
        </p:txBody>
      </p:sp>
      <p:sp>
        <p:nvSpPr>
          <p:cNvPr id="7" name="TextBox 7"/>
          <p:cNvSpPr txBox="1"/>
          <p:nvPr/>
        </p:nvSpPr>
        <p:spPr>
          <a:xfrm>
            <a:off x="10716331" y="7602643"/>
            <a:ext cx="5686612" cy="2127886"/>
          </a:xfrm>
          <a:prstGeom prst="rect">
            <a:avLst/>
          </a:prstGeom>
        </p:spPr>
        <p:txBody>
          <a:bodyPr lIns="0" tIns="0" rIns="0" bIns="0" rtlCol="0" anchor="t">
            <a:spAutoFit/>
          </a:bodyPr>
          <a:lstStyle/>
          <a:p>
            <a:pPr marL="369960" lvl="1" indent="-184980" algn="just">
              <a:lnSpc>
                <a:spcPts val="2401"/>
              </a:lnSpc>
              <a:buFont typeface="Arial"/>
              <a:buChar char="•"/>
            </a:pPr>
            <a:r>
              <a:rPr lang="en-US" sz="1713" u="none" strike="noStrike">
                <a:solidFill>
                  <a:srgbClr val="FFFFFF"/>
                </a:solidFill>
                <a:latin typeface="Now"/>
                <a:ea typeface="Now"/>
                <a:cs typeface="Now"/>
                <a:sym typeface="Now"/>
              </a:rPr>
              <a:t>Limpieza de la columna Valor:</a:t>
            </a:r>
          </a:p>
          <a:p>
            <a:pPr marL="369960" lvl="1" indent="-184980" algn="just">
              <a:lnSpc>
                <a:spcPts val="2401"/>
              </a:lnSpc>
              <a:buFont typeface="Arial"/>
              <a:buChar char="•"/>
            </a:pPr>
            <a:r>
              <a:rPr lang="en-US" sz="1713" u="none" strike="noStrike">
                <a:solidFill>
                  <a:srgbClr val="FFFFFF"/>
                </a:solidFill>
                <a:latin typeface="Now"/>
                <a:ea typeface="Now"/>
                <a:cs typeface="Now"/>
                <a:sym typeface="Now"/>
              </a:rPr>
              <a:t>Eliminación de puntos de miles</a:t>
            </a:r>
          </a:p>
          <a:p>
            <a:pPr marL="369960" lvl="1" indent="-184980" algn="just">
              <a:lnSpc>
                <a:spcPts val="2401"/>
              </a:lnSpc>
              <a:buFont typeface="Arial"/>
              <a:buChar char="•"/>
            </a:pPr>
            <a:r>
              <a:rPr lang="en-US" sz="1713" u="none" strike="noStrike">
                <a:solidFill>
                  <a:srgbClr val="FFFFFF"/>
                </a:solidFill>
                <a:latin typeface="Now"/>
                <a:ea typeface="Now"/>
                <a:cs typeface="Now"/>
                <a:sym typeface="Now"/>
              </a:rPr>
              <a:t>Reemplazo de coma decimal por punto</a:t>
            </a:r>
          </a:p>
          <a:p>
            <a:pPr marL="369960" lvl="1" indent="-184980" algn="just">
              <a:lnSpc>
                <a:spcPts val="2401"/>
              </a:lnSpc>
              <a:buFont typeface="Arial"/>
              <a:buChar char="•"/>
            </a:pPr>
            <a:r>
              <a:rPr lang="en-US" sz="1713" u="none" strike="noStrike">
                <a:solidFill>
                  <a:srgbClr val="FFFFFF"/>
                </a:solidFill>
                <a:latin typeface="Now"/>
                <a:ea typeface="Now"/>
                <a:cs typeface="Now"/>
                <a:sym typeface="Now"/>
              </a:rPr>
              <a:t>Conversión a float</a:t>
            </a:r>
          </a:p>
          <a:p>
            <a:pPr marL="369960" lvl="1" indent="-184980" algn="just">
              <a:lnSpc>
                <a:spcPts val="2401"/>
              </a:lnSpc>
              <a:buFont typeface="Arial"/>
              <a:buChar char="•"/>
            </a:pPr>
            <a:r>
              <a:rPr lang="en-US" sz="1713" u="none" strike="noStrike">
                <a:solidFill>
                  <a:srgbClr val="FFFFFF"/>
                </a:solidFill>
                <a:latin typeface="Now"/>
                <a:ea typeface="Now"/>
                <a:cs typeface="Now"/>
                <a:sym typeface="Now"/>
              </a:rPr>
              <a:t>Codificación de género con LabelEncoder:</a:t>
            </a:r>
          </a:p>
          <a:p>
            <a:pPr marL="369960" lvl="1" indent="-184980" algn="just">
              <a:lnSpc>
                <a:spcPts val="2401"/>
              </a:lnSpc>
              <a:buFont typeface="Arial"/>
              <a:buChar char="•"/>
            </a:pPr>
            <a:r>
              <a:rPr lang="en-US" sz="1713" u="none" strike="noStrike">
                <a:solidFill>
                  <a:srgbClr val="FFFFFF"/>
                </a:solidFill>
                <a:latin typeface="Now"/>
                <a:ea typeface="Now"/>
                <a:cs typeface="Now"/>
                <a:sym typeface="Now"/>
              </a:rPr>
              <a:t>0 = Mujeres, 1 = Varones</a:t>
            </a:r>
          </a:p>
          <a:p>
            <a:pPr marL="369960" lvl="1" indent="-184980" algn="just">
              <a:lnSpc>
                <a:spcPts val="2401"/>
              </a:lnSpc>
              <a:buFont typeface="Arial"/>
              <a:buChar char="•"/>
            </a:pPr>
            <a:r>
              <a:rPr lang="en-US" sz="1713" u="none" strike="noStrike">
                <a:solidFill>
                  <a:srgbClr val="FFFFFF"/>
                </a:solidFill>
                <a:latin typeface="Now"/>
                <a:ea typeface="Now"/>
                <a:cs typeface="Now"/>
                <a:sym typeface="Now"/>
              </a:rPr>
              <a:t>Nueva columna: Genero_encoded</a:t>
            </a:r>
          </a:p>
        </p:txBody>
      </p:sp>
      <p:grpSp>
        <p:nvGrpSpPr>
          <p:cNvPr id="8" name="Group 8"/>
          <p:cNvGrpSpPr/>
          <p:nvPr/>
        </p:nvGrpSpPr>
        <p:grpSpPr>
          <a:xfrm>
            <a:off x="10716331" y="6726091"/>
            <a:ext cx="1322887" cy="47625"/>
            <a:chOff x="0" y="0"/>
            <a:chExt cx="1113509" cy="40087"/>
          </a:xfrm>
        </p:grpSpPr>
        <p:sp>
          <p:nvSpPr>
            <p:cNvPr id="9" name="Freeform 9"/>
            <p:cNvSpPr/>
            <p:nvPr/>
          </p:nvSpPr>
          <p:spPr>
            <a:xfrm>
              <a:off x="25400" y="0"/>
              <a:ext cx="1062736" cy="40087"/>
            </a:xfrm>
            <a:custGeom>
              <a:avLst/>
              <a:gdLst/>
              <a:ahLst/>
              <a:cxnLst/>
              <a:rect l="l" t="t" r="r" b="b"/>
              <a:pathLst>
                <a:path w="1062736" h="40087">
                  <a:moveTo>
                    <a:pt x="0" y="0"/>
                  </a:moveTo>
                  <a:lnTo>
                    <a:pt x="1062736" y="0"/>
                  </a:lnTo>
                  <a:lnTo>
                    <a:pt x="1062736" y="40087"/>
                  </a:lnTo>
                  <a:lnTo>
                    <a:pt x="0" y="40087"/>
                  </a:lnTo>
                  <a:close/>
                </a:path>
              </a:pathLst>
            </a:custGeom>
            <a:solidFill>
              <a:srgbClr val="815EDB"/>
            </a:solidFill>
          </p:spPr>
          <p:txBody>
            <a:bodyPr/>
            <a:lstStyle/>
            <a:p>
              <a:endParaRPr lang="es-AR"/>
            </a:p>
          </p:txBody>
        </p:sp>
      </p:grpSp>
      <p:sp>
        <p:nvSpPr>
          <p:cNvPr id="10" name="TextBox 10"/>
          <p:cNvSpPr txBox="1"/>
          <p:nvPr/>
        </p:nvSpPr>
        <p:spPr>
          <a:xfrm rot="-5400000">
            <a:off x="-3642464" y="4492792"/>
            <a:ext cx="9252307" cy="590027"/>
          </a:xfrm>
          <a:prstGeom prst="rect">
            <a:avLst/>
          </a:prstGeom>
        </p:spPr>
        <p:txBody>
          <a:bodyPr lIns="0" tIns="0" rIns="0" bIns="0" rtlCol="0" anchor="t">
            <a:spAutoFit/>
          </a:bodyPr>
          <a:lstStyle/>
          <a:p>
            <a:pPr algn="l">
              <a:lnSpc>
                <a:spcPts val="4509"/>
              </a:lnSpc>
            </a:pPr>
            <a:r>
              <a:rPr lang="en-US" sz="4254" b="1">
                <a:solidFill>
                  <a:srgbClr val="FFFFFF"/>
                </a:solidFill>
                <a:latin typeface="Now Bold"/>
                <a:ea typeface="Now Bold"/>
                <a:cs typeface="Now Bold"/>
                <a:sym typeface="Now Bold"/>
              </a:rPr>
              <a:t>ANÁLISIS EXPLORATORIO (EDA) </a:t>
            </a:r>
          </a:p>
        </p:txBody>
      </p:sp>
      <p:sp>
        <p:nvSpPr>
          <p:cNvPr id="11" name="TextBox 11"/>
          <p:cNvSpPr txBox="1"/>
          <p:nvPr/>
        </p:nvSpPr>
        <p:spPr>
          <a:xfrm>
            <a:off x="2198664" y="5817405"/>
            <a:ext cx="2708769" cy="908686"/>
          </a:xfrm>
          <a:prstGeom prst="rect">
            <a:avLst/>
          </a:prstGeom>
        </p:spPr>
        <p:txBody>
          <a:bodyPr lIns="0" tIns="0" rIns="0" bIns="0" rtlCol="0" anchor="t">
            <a:spAutoFit/>
          </a:bodyPr>
          <a:lstStyle/>
          <a:p>
            <a:pPr marL="369957" lvl="1" indent="-184978" algn="just">
              <a:lnSpc>
                <a:spcPts val="2401"/>
              </a:lnSpc>
              <a:buFont typeface="Arial"/>
              <a:buChar char="•"/>
            </a:pPr>
            <a:r>
              <a:rPr lang="en-US" sz="1713" u="none" strike="noStrike">
                <a:solidFill>
                  <a:srgbClr val="FFFFFF"/>
                </a:solidFill>
                <a:latin typeface="Now"/>
                <a:ea typeface="Now"/>
                <a:cs typeface="Now"/>
                <a:sym typeface="Now"/>
              </a:rPr>
              <a:t>Columnas duplicadas</a:t>
            </a:r>
          </a:p>
          <a:p>
            <a:pPr marL="369957" lvl="1" indent="-184978" algn="just">
              <a:lnSpc>
                <a:spcPts val="2401"/>
              </a:lnSpc>
              <a:buFont typeface="Arial"/>
              <a:buChar char="•"/>
            </a:pPr>
            <a:r>
              <a:rPr lang="en-US" sz="1713" u="none" strike="noStrike">
                <a:solidFill>
                  <a:srgbClr val="FFFFFF"/>
                </a:solidFill>
                <a:latin typeface="Now"/>
                <a:ea typeface="Now"/>
                <a:cs typeface="Now"/>
                <a:sym typeface="Now"/>
              </a:rPr>
              <a:t>Tipado incorrecto</a:t>
            </a:r>
          </a:p>
          <a:p>
            <a:pPr marL="369957" lvl="1" indent="-184978" algn="just">
              <a:lnSpc>
                <a:spcPts val="2401"/>
              </a:lnSpc>
              <a:buFont typeface="Arial"/>
              <a:buChar char="•"/>
            </a:pPr>
            <a:r>
              <a:rPr lang="en-US" sz="1713" u="none" strike="noStrike">
                <a:solidFill>
                  <a:srgbClr val="FFFFFF"/>
                </a:solidFill>
                <a:latin typeface="Now"/>
                <a:ea typeface="Now"/>
                <a:cs typeface="Now"/>
                <a:sym typeface="Now"/>
              </a:rPr>
              <a:t>Estructura no "tidy"</a:t>
            </a:r>
          </a:p>
        </p:txBody>
      </p:sp>
      <p:grpSp>
        <p:nvGrpSpPr>
          <p:cNvPr id="12" name="Group 12"/>
          <p:cNvGrpSpPr/>
          <p:nvPr/>
        </p:nvGrpSpPr>
        <p:grpSpPr>
          <a:xfrm>
            <a:off x="3819503" y="5312554"/>
            <a:ext cx="1113325" cy="60352"/>
            <a:chOff x="0" y="0"/>
            <a:chExt cx="937115" cy="50800"/>
          </a:xfrm>
        </p:grpSpPr>
        <p:sp>
          <p:nvSpPr>
            <p:cNvPr id="13" name="Freeform 13"/>
            <p:cNvSpPr/>
            <p:nvPr/>
          </p:nvSpPr>
          <p:spPr>
            <a:xfrm>
              <a:off x="21376" y="0"/>
              <a:ext cx="894385" cy="50800"/>
            </a:xfrm>
            <a:custGeom>
              <a:avLst/>
              <a:gdLst/>
              <a:ahLst/>
              <a:cxnLst/>
              <a:rect l="l" t="t" r="r" b="b"/>
              <a:pathLst>
                <a:path w="894385" h="50800">
                  <a:moveTo>
                    <a:pt x="0" y="0"/>
                  </a:moveTo>
                  <a:lnTo>
                    <a:pt x="894385" y="0"/>
                  </a:lnTo>
                  <a:lnTo>
                    <a:pt x="894385" y="50800"/>
                  </a:lnTo>
                  <a:lnTo>
                    <a:pt x="0" y="50800"/>
                  </a:lnTo>
                  <a:close/>
                </a:path>
              </a:pathLst>
            </a:custGeom>
            <a:solidFill>
              <a:srgbClr val="815EDB"/>
            </a:solidFill>
          </p:spPr>
          <p:txBody>
            <a:bodyPr/>
            <a:lstStyle/>
            <a:p>
              <a:endParaRPr lang="es-AR"/>
            </a:p>
          </p:txBody>
        </p:sp>
      </p:grpSp>
      <p:sp>
        <p:nvSpPr>
          <p:cNvPr id="14" name="TextBox 14"/>
          <p:cNvSpPr txBox="1"/>
          <p:nvPr/>
        </p:nvSpPr>
        <p:spPr>
          <a:xfrm>
            <a:off x="1383478" y="5498715"/>
            <a:ext cx="3523955" cy="288385"/>
          </a:xfrm>
          <a:prstGeom prst="rect">
            <a:avLst/>
          </a:prstGeom>
        </p:spPr>
        <p:txBody>
          <a:bodyPr lIns="0" tIns="0" rIns="0" bIns="0" rtlCol="0" anchor="t">
            <a:spAutoFit/>
          </a:bodyPr>
          <a:lstStyle/>
          <a:p>
            <a:pPr algn="r">
              <a:lnSpc>
                <a:spcPts val="2276"/>
              </a:lnSpc>
            </a:pPr>
            <a:r>
              <a:rPr lang="en-US" sz="2146" b="1">
                <a:solidFill>
                  <a:srgbClr val="EAD282"/>
                </a:solidFill>
                <a:latin typeface="Now Bold"/>
                <a:ea typeface="Now Bold"/>
                <a:cs typeface="Now Bold"/>
                <a:sym typeface="Now Bold"/>
              </a:rPr>
              <a:t>Problemas detectados:</a:t>
            </a:r>
          </a:p>
        </p:txBody>
      </p:sp>
      <p:sp>
        <p:nvSpPr>
          <p:cNvPr id="15" name="TextBox 15"/>
          <p:cNvSpPr txBox="1"/>
          <p:nvPr/>
        </p:nvSpPr>
        <p:spPr>
          <a:xfrm>
            <a:off x="10635786" y="6924734"/>
            <a:ext cx="3223867" cy="589585"/>
          </a:xfrm>
          <a:prstGeom prst="rect">
            <a:avLst/>
          </a:prstGeom>
        </p:spPr>
        <p:txBody>
          <a:bodyPr lIns="0" tIns="0" rIns="0" bIns="0" rtlCol="0" anchor="t">
            <a:spAutoFit/>
          </a:bodyPr>
          <a:lstStyle/>
          <a:p>
            <a:pPr algn="l">
              <a:lnSpc>
                <a:spcPts val="2323"/>
              </a:lnSpc>
            </a:pPr>
            <a:r>
              <a:rPr lang="en-US" sz="2190" b="1">
                <a:solidFill>
                  <a:srgbClr val="EAD282"/>
                </a:solidFill>
                <a:latin typeface="Now Bold"/>
                <a:ea typeface="Now Bold"/>
                <a:cs typeface="Now Bold"/>
                <a:sym typeface="Now Bold"/>
              </a:rPr>
              <a:t>📈 Transformaciones adicionales</a:t>
            </a:r>
          </a:p>
        </p:txBody>
      </p:sp>
      <p:sp>
        <p:nvSpPr>
          <p:cNvPr id="16" name="TextBox 16"/>
          <p:cNvSpPr txBox="1"/>
          <p:nvPr/>
        </p:nvSpPr>
        <p:spPr>
          <a:xfrm>
            <a:off x="3481881" y="8521935"/>
            <a:ext cx="6352762" cy="1213522"/>
          </a:xfrm>
          <a:prstGeom prst="rect">
            <a:avLst/>
          </a:prstGeom>
        </p:spPr>
        <p:txBody>
          <a:bodyPr lIns="0" tIns="0" rIns="0" bIns="0" rtlCol="0" anchor="t">
            <a:spAutoFit/>
          </a:bodyPr>
          <a:lstStyle/>
          <a:p>
            <a:pPr marL="369958" lvl="1" indent="-184979" algn="just">
              <a:lnSpc>
                <a:spcPts val="2400"/>
              </a:lnSpc>
              <a:buFont typeface="Arial"/>
              <a:buChar char="•"/>
            </a:pPr>
            <a:r>
              <a:rPr lang="en-US" sz="1713">
                <a:solidFill>
                  <a:srgbClr val="FFFFFF"/>
                </a:solidFill>
                <a:latin typeface="Now"/>
                <a:ea typeface="Now"/>
                <a:cs typeface="Now"/>
                <a:sym typeface="Now"/>
              </a:rPr>
              <a:t>El archivo original tenía 323 filas × 115 columnas.</a:t>
            </a:r>
          </a:p>
          <a:p>
            <a:pPr marL="369958" lvl="1" indent="-184979" algn="just">
              <a:lnSpc>
                <a:spcPts val="2400"/>
              </a:lnSpc>
              <a:buFont typeface="Arial"/>
              <a:buChar char="•"/>
            </a:pPr>
            <a:r>
              <a:rPr lang="en-US" sz="1713">
                <a:solidFill>
                  <a:srgbClr val="FFFFFF"/>
                </a:solidFill>
                <a:latin typeface="Now"/>
                <a:ea typeface="Now"/>
                <a:cs typeface="Now"/>
                <a:sym typeface="Now"/>
              </a:rPr>
              <a:t>Encabezados divididos en dos filas (sector + género).</a:t>
            </a:r>
          </a:p>
          <a:p>
            <a:pPr marL="369958" lvl="1" indent="-184979" algn="just">
              <a:lnSpc>
                <a:spcPts val="2400"/>
              </a:lnSpc>
              <a:buFont typeface="Arial"/>
              <a:buChar char="•"/>
            </a:pPr>
            <a:r>
              <a:rPr lang="en-US" sz="1713">
                <a:solidFill>
                  <a:srgbClr val="FFFFFF"/>
                </a:solidFill>
                <a:latin typeface="Now"/>
                <a:ea typeface="Now"/>
                <a:cs typeface="Now"/>
                <a:sym typeface="Now"/>
              </a:rPr>
              <a:t>Todos los datos eran texto (mal tipificados).</a:t>
            </a:r>
          </a:p>
          <a:p>
            <a:pPr marL="369958" lvl="1" indent="-184979" algn="just">
              <a:lnSpc>
                <a:spcPts val="2401"/>
              </a:lnSpc>
              <a:buFont typeface="Arial"/>
              <a:buChar char="•"/>
            </a:pPr>
            <a:r>
              <a:rPr lang="en-US" sz="1713">
                <a:solidFill>
                  <a:srgbClr val="FFFFFF"/>
                </a:solidFill>
                <a:latin typeface="Now"/>
                <a:ea typeface="Now"/>
                <a:cs typeface="Now"/>
                <a:sym typeface="Now"/>
              </a:rPr>
              <a:t>Se reorganizó, limpió y transformó a formato “tidy”.</a:t>
            </a:r>
          </a:p>
        </p:txBody>
      </p:sp>
      <p:grpSp>
        <p:nvGrpSpPr>
          <p:cNvPr id="17" name="Group 17"/>
          <p:cNvGrpSpPr/>
          <p:nvPr/>
        </p:nvGrpSpPr>
        <p:grpSpPr>
          <a:xfrm>
            <a:off x="3415560" y="8004398"/>
            <a:ext cx="1543019" cy="60352"/>
            <a:chOff x="0" y="0"/>
            <a:chExt cx="1298800" cy="50800"/>
          </a:xfrm>
        </p:grpSpPr>
        <p:sp>
          <p:nvSpPr>
            <p:cNvPr id="18" name="Freeform 18"/>
            <p:cNvSpPr/>
            <p:nvPr/>
          </p:nvSpPr>
          <p:spPr>
            <a:xfrm>
              <a:off x="29627" y="0"/>
              <a:ext cx="1239578" cy="50800"/>
            </a:xfrm>
            <a:custGeom>
              <a:avLst/>
              <a:gdLst/>
              <a:ahLst/>
              <a:cxnLst/>
              <a:rect l="l" t="t" r="r" b="b"/>
              <a:pathLst>
                <a:path w="1239578" h="50800">
                  <a:moveTo>
                    <a:pt x="0" y="0"/>
                  </a:moveTo>
                  <a:lnTo>
                    <a:pt x="1239577" y="0"/>
                  </a:lnTo>
                  <a:lnTo>
                    <a:pt x="1239577" y="50800"/>
                  </a:lnTo>
                  <a:lnTo>
                    <a:pt x="0" y="50800"/>
                  </a:lnTo>
                  <a:close/>
                </a:path>
              </a:pathLst>
            </a:custGeom>
            <a:solidFill>
              <a:srgbClr val="815EDB"/>
            </a:solidFill>
          </p:spPr>
          <p:txBody>
            <a:bodyPr/>
            <a:lstStyle/>
            <a:p>
              <a:endParaRPr lang="es-AR"/>
            </a:p>
          </p:txBody>
        </p:sp>
      </p:grpSp>
      <p:sp>
        <p:nvSpPr>
          <p:cNvPr id="19" name="TextBox 19"/>
          <p:cNvSpPr txBox="1"/>
          <p:nvPr/>
        </p:nvSpPr>
        <p:spPr>
          <a:xfrm>
            <a:off x="3450757" y="8195346"/>
            <a:ext cx="5504528" cy="298015"/>
          </a:xfrm>
          <a:prstGeom prst="rect">
            <a:avLst/>
          </a:prstGeom>
        </p:spPr>
        <p:txBody>
          <a:bodyPr lIns="0" tIns="0" rIns="0" bIns="0" rtlCol="0" anchor="t">
            <a:spAutoFit/>
          </a:bodyPr>
          <a:lstStyle/>
          <a:p>
            <a:pPr algn="l">
              <a:lnSpc>
                <a:spcPts val="2210"/>
              </a:lnSpc>
            </a:pPr>
            <a:r>
              <a:rPr lang="en-US" sz="2084" b="1">
                <a:solidFill>
                  <a:srgbClr val="EAD282"/>
                </a:solidFill>
                <a:latin typeface="Now Bold"/>
                <a:ea typeface="Now Bold"/>
                <a:cs typeface="Now Bold"/>
                <a:sym typeface="Now Bold"/>
              </a:rPr>
              <a:t>🔍 1. Exploración inicial del dataset</a:t>
            </a:r>
          </a:p>
        </p:txBody>
      </p:sp>
      <p:sp>
        <p:nvSpPr>
          <p:cNvPr id="20" name="TextBox 20"/>
          <p:cNvSpPr txBox="1"/>
          <p:nvPr/>
        </p:nvSpPr>
        <p:spPr>
          <a:xfrm rot="371360">
            <a:off x="12332835" y="2385676"/>
            <a:ext cx="5371568" cy="1869349"/>
          </a:xfrm>
          <a:prstGeom prst="rect">
            <a:avLst/>
          </a:prstGeom>
        </p:spPr>
        <p:txBody>
          <a:bodyPr lIns="0" tIns="0" rIns="0" bIns="0" rtlCol="0" anchor="t">
            <a:spAutoFit/>
          </a:bodyPr>
          <a:lstStyle/>
          <a:p>
            <a:pPr marL="381769" lvl="1" indent="-190884" algn="just">
              <a:lnSpc>
                <a:spcPts val="2477"/>
              </a:lnSpc>
              <a:buFont typeface="Arial"/>
              <a:buChar char="•"/>
            </a:pPr>
            <a:r>
              <a:rPr lang="en-US" sz="1768" u="none" strike="noStrike">
                <a:solidFill>
                  <a:srgbClr val="FFFFFF"/>
                </a:solidFill>
                <a:latin typeface="Now"/>
                <a:ea typeface="Now"/>
                <a:cs typeface="Now"/>
                <a:sym typeface="Now"/>
              </a:rPr>
              <a:t>Separación de columnas combinadas (Industria / Género).</a:t>
            </a:r>
          </a:p>
          <a:p>
            <a:pPr marL="381769" lvl="1" indent="-190884" algn="just">
              <a:lnSpc>
                <a:spcPts val="2477"/>
              </a:lnSpc>
              <a:buFont typeface="Arial"/>
              <a:buChar char="•"/>
            </a:pPr>
            <a:r>
              <a:rPr lang="en-US" sz="1768" u="none" strike="noStrike">
                <a:solidFill>
                  <a:srgbClr val="FFFFFF"/>
                </a:solidFill>
                <a:latin typeface="Now"/>
                <a:ea typeface="Now"/>
                <a:cs typeface="Now"/>
                <a:sym typeface="Now"/>
              </a:rPr>
              <a:t>Conversión de fechas y valores numéricos.</a:t>
            </a:r>
          </a:p>
          <a:p>
            <a:pPr marL="381769" lvl="1" indent="-190884" algn="just">
              <a:lnSpc>
                <a:spcPts val="2477"/>
              </a:lnSpc>
              <a:buFont typeface="Arial"/>
              <a:buChar char="•"/>
            </a:pPr>
            <a:r>
              <a:rPr lang="en-US" sz="1768" u="none" strike="noStrike">
                <a:solidFill>
                  <a:srgbClr val="FFFFFF"/>
                </a:solidFill>
                <a:latin typeface="Now"/>
                <a:ea typeface="Now"/>
                <a:cs typeface="Now"/>
                <a:sym typeface="Now"/>
              </a:rPr>
              <a:t>Codificación de género con LabelEncoder (0 = Mujeres, 1 = Varones).</a:t>
            </a:r>
          </a:p>
          <a:p>
            <a:pPr marL="381769" lvl="1" indent="-190884" algn="just">
              <a:lnSpc>
                <a:spcPts val="2477"/>
              </a:lnSpc>
              <a:buFont typeface="Arial"/>
              <a:buChar char="•"/>
            </a:pPr>
            <a:r>
              <a:rPr lang="en-US" sz="1768" u="none" strike="noStrike">
                <a:solidFill>
                  <a:srgbClr val="FFFFFF"/>
                </a:solidFill>
                <a:latin typeface="Now"/>
                <a:ea typeface="Now"/>
                <a:cs typeface="Now"/>
                <a:sym typeface="Now"/>
              </a:rPr>
              <a:t>Dataset final: 36.708 registros × 5 columnas.</a:t>
            </a:r>
          </a:p>
        </p:txBody>
      </p:sp>
      <p:grpSp>
        <p:nvGrpSpPr>
          <p:cNvPr id="21" name="Group 21"/>
          <p:cNvGrpSpPr/>
          <p:nvPr/>
        </p:nvGrpSpPr>
        <p:grpSpPr>
          <a:xfrm rot="371360">
            <a:off x="12666905" y="1615076"/>
            <a:ext cx="1322887" cy="60352"/>
            <a:chOff x="0" y="0"/>
            <a:chExt cx="1113509" cy="50800"/>
          </a:xfrm>
        </p:grpSpPr>
        <p:sp>
          <p:nvSpPr>
            <p:cNvPr id="22" name="Freeform 22"/>
            <p:cNvSpPr/>
            <p:nvPr/>
          </p:nvSpPr>
          <p:spPr>
            <a:xfrm>
              <a:off x="25400" y="0"/>
              <a:ext cx="1062736" cy="50800"/>
            </a:xfrm>
            <a:custGeom>
              <a:avLst/>
              <a:gdLst/>
              <a:ahLst/>
              <a:cxnLst/>
              <a:rect l="l" t="t" r="r" b="b"/>
              <a:pathLst>
                <a:path w="1062736" h="50800">
                  <a:moveTo>
                    <a:pt x="0" y="0"/>
                  </a:moveTo>
                  <a:lnTo>
                    <a:pt x="1062736" y="0"/>
                  </a:lnTo>
                  <a:lnTo>
                    <a:pt x="1062736" y="50800"/>
                  </a:lnTo>
                  <a:lnTo>
                    <a:pt x="0" y="50800"/>
                  </a:lnTo>
                  <a:close/>
                </a:path>
              </a:pathLst>
            </a:custGeom>
            <a:solidFill>
              <a:srgbClr val="815EDB"/>
            </a:solidFill>
          </p:spPr>
          <p:txBody>
            <a:bodyPr/>
            <a:lstStyle/>
            <a:p>
              <a:endParaRPr lang="es-AR"/>
            </a:p>
          </p:txBody>
        </p:sp>
      </p:grpSp>
      <p:sp>
        <p:nvSpPr>
          <p:cNvPr id="23" name="TextBox 23"/>
          <p:cNvSpPr txBox="1"/>
          <p:nvPr/>
        </p:nvSpPr>
        <p:spPr>
          <a:xfrm rot="371360">
            <a:off x="12655680" y="1995164"/>
            <a:ext cx="3739014" cy="298015"/>
          </a:xfrm>
          <a:prstGeom prst="rect">
            <a:avLst/>
          </a:prstGeom>
        </p:spPr>
        <p:txBody>
          <a:bodyPr lIns="0" tIns="0" rIns="0" bIns="0" rtlCol="0" anchor="t">
            <a:spAutoFit/>
          </a:bodyPr>
          <a:lstStyle/>
          <a:p>
            <a:pPr algn="l">
              <a:lnSpc>
                <a:spcPts val="2210"/>
              </a:lnSpc>
            </a:pPr>
            <a:r>
              <a:rPr lang="en-US" sz="2084" b="1">
                <a:solidFill>
                  <a:srgbClr val="EAD282"/>
                </a:solidFill>
                <a:latin typeface="Now Bold"/>
                <a:ea typeface="Now Bold"/>
                <a:cs typeface="Now Bold"/>
                <a:sym typeface="Now Bold"/>
              </a:rPr>
              <a:t>2. Transformaciones clave</a:t>
            </a:r>
          </a:p>
        </p:txBody>
      </p:sp>
      <p:sp>
        <p:nvSpPr>
          <p:cNvPr id="24" name="TextBox 24"/>
          <p:cNvSpPr txBox="1"/>
          <p:nvPr/>
        </p:nvSpPr>
        <p:spPr>
          <a:xfrm rot="-354743">
            <a:off x="5312531" y="2297237"/>
            <a:ext cx="5591228" cy="1518286"/>
          </a:xfrm>
          <a:prstGeom prst="rect">
            <a:avLst/>
          </a:prstGeom>
        </p:spPr>
        <p:txBody>
          <a:bodyPr lIns="0" tIns="0" rIns="0" bIns="0" rtlCol="0" anchor="t">
            <a:spAutoFit/>
          </a:bodyPr>
          <a:lstStyle/>
          <a:p>
            <a:pPr marL="369958" lvl="1" indent="-184979" algn="l">
              <a:lnSpc>
                <a:spcPts val="2401"/>
              </a:lnSpc>
              <a:buFont typeface="Arial"/>
              <a:buChar char="•"/>
            </a:pPr>
            <a:r>
              <a:rPr lang="en-US" sz="1713" u="none" strike="noStrike">
                <a:solidFill>
                  <a:srgbClr val="FFFFFF"/>
                </a:solidFill>
                <a:latin typeface="Now"/>
                <a:ea typeface="Now"/>
                <a:cs typeface="Now"/>
                <a:sym typeface="Now"/>
              </a:rPr>
              <a:t>Periodo: cuantitativa discreta (mes–año)</a:t>
            </a:r>
          </a:p>
          <a:p>
            <a:pPr marL="369958" lvl="1" indent="-184979" algn="l">
              <a:lnSpc>
                <a:spcPts val="2401"/>
              </a:lnSpc>
              <a:buFont typeface="Arial"/>
              <a:buChar char="•"/>
            </a:pPr>
            <a:r>
              <a:rPr lang="en-US" sz="1713" u="none" strike="noStrike">
                <a:solidFill>
                  <a:srgbClr val="FFFFFF"/>
                </a:solidFill>
                <a:latin typeface="Now"/>
                <a:ea typeface="Now"/>
                <a:cs typeface="Now"/>
                <a:sym typeface="Now"/>
              </a:rPr>
              <a:t>Industria: cualitativa nominal (57 categorías)</a:t>
            </a:r>
          </a:p>
          <a:p>
            <a:pPr marL="369958" lvl="1" indent="-184979" algn="l">
              <a:lnSpc>
                <a:spcPts val="2401"/>
              </a:lnSpc>
              <a:buFont typeface="Arial"/>
              <a:buChar char="•"/>
            </a:pPr>
            <a:r>
              <a:rPr lang="en-US" sz="1713" u="none" strike="noStrike">
                <a:solidFill>
                  <a:srgbClr val="FFFFFF"/>
                </a:solidFill>
                <a:latin typeface="Now"/>
                <a:ea typeface="Now"/>
                <a:cs typeface="Now"/>
                <a:sym typeface="Now"/>
              </a:rPr>
              <a:t>Género: cualitativa nominal (Mujeres/Varones)</a:t>
            </a:r>
          </a:p>
          <a:p>
            <a:pPr marL="369958" lvl="1" indent="-184979" algn="l">
              <a:lnSpc>
                <a:spcPts val="2401"/>
              </a:lnSpc>
              <a:buFont typeface="Arial"/>
              <a:buChar char="•"/>
            </a:pPr>
            <a:r>
              <a:rPr lang="en-US" sz="1713" u="none" strike="noStrike">
                <a:solidFill>
                  <a:srgbClr val="FFFFFF"/>
                </a:solidFill>
                <a:latin typeface="Now"/>
                <a:ea typeface="Now"/>
                <a:cs typeface="Now"/>
                <a:sym typeface="Now"/>
              </a:rPr>
              <a:t>Valor: cuantitativa continua (remuneración promedio mensual)</a:t>
            </a:r>
          </a:p>
        </p:txBody>
      </p:sp>
      <p:sp>
        <p:nvSpPr>
          <p:cNvPr id="25" name="TextBox 25"/>
          <p:cNvSpPr txBox="1"/>
          <p:nvPr/>
        </p:nvSpPr>
        <p:spPr>
          <a:xfrm rot="-354743">
            <a:off x="5398695" y="2087115"/>
            <a:ext cx="4003900" cy="298015"/>
          </a:xfrm>
          <a:prstGeom prst="rect">
            <a:avLst/>
          </a:prstGeom>
        </p:spPr>
        <p:txBody>
          <a:bodyPr lIns="0" tIns="0" rIns="0" bIns="0" rtlCol="0" anchor="t">
            <a:spAutoFit/>
          </a:bodyPr>
          <a:lstStyle/>
          <a:p>
            <a:pPr algn="l">
              <a:lnSpc>
                <a:spcPts val="2210"/>
              </a:lnSpc>
            </a:pPr>
            <a:r>
              <a:rPr lang="en-US" sz="2084" b="1">
                <a:solidFill>
                  <a:srgbClr val="EAD282"/>
                </a:solidFill>
                <a:latin typeface="Now Bold"/>
                <a:ea typeface="Now Bold"/>
                <a:cs typeface="Now Bold"/>
                <a:sym typeface="Now Bold"/>
              </a:rPr>
              <a:t>Diagnóstico de variables:</a:t>
            </a:r>
          </a:p>
        </p:txBody>
      </p:sp>
      <p:grpSp>
        <p:nvGrpSpPr>
          <p:cNvPr id="26" name="Group 26"/>
          <p:cNvGrpSpPr/>
          <p:nvPr/>
        </p:nvGrpSpPr>
        <p:grpSpPr>
          <a:xfrm rot="-354743">
            <a:off x="5382481" y="2118802"/>
            <a:ext cx="1315610" cy="60352"/>
            <a:chOff x="0" y="0"/>
            <a:chExt cx="1107384" cy="50800"/>
          </a:xfrm>
        </p:grpSpPr>
        <p:sp>
          <p:nvSpPr>
            <p:cNvPr id="27" name="Freeform 27"/>
            <p:cNvSpPr/>
            <p:nvPr/>
          </p:nvSpPr>
          <p:spPr>
            <a:xfrm>
              <a:off x="25260" y="0"/>
              <a:ext cx="1056890" cy="50800"/>
            </a:xfrm>
            <a:custGeom>
              <a:avLst/>
              <a:gdLst/>
              <a:ahLst/>
              <a:cxnLst/>
              <a:rect l="l" t="t" r="r" b="b"/>
              <a:pathLst>
                <a:path w="1056890" h="50800">
                  <a:moveTo>
                    <a:pt x="0" y="0"/>
                  </a:moveTo>
                  <a:lnTo>
                    <a:pt x="1056890" y="0"/>
                  </a:lnTo>
                  <a:lnTo>
                    <a:pt x="1056890" y="50800"/>
                  </a:lnTo>
                  <a:lnTo>
                    <a:pt x="0" y="50800"/>
                  </a:lnTo>
                  <a:close/>
                </a:path>
              </a:pathLst>
            </a:custGeom>
            <a:solidFill>
              <a:srgbClr val="815EDB"/>
            </a:solidFill>
          </p:spPr>
          <p:txBody>
            <a:bodyPr/>
            <a:lstStyle/>
            <a:p>
              <a:endParaRPr lang="es-AR"/>
            </a:p>
          </p:txBody>
        </p:sp>
      </p:grpSp>
      <p:grpSp>
        <p:nvGrpSpPr>
          <p:cNvPr id="28" name="Group 28"/>
          <p:cNvGrpSpPr/>
          <p:nvPr/>
        </p:nvGrpSpPr>
        <p:grpSpPr>
          <a:xfrm rot="-166848">
            <a:off x="2815517" y="6688308"/>
            <a:ext cx="3178895" cy="1373282"/>
            <a:chOff x="0" y="0"/>
            <a:chExt cx="2942863" cy="1271316"/>
          </a:xfrm>
        </p:grpSpPr>
        <p:sp>
          <p:nvSpPr>
            <p:cNvPr id="29" name="Freeform 29"/>
            <p:cNvSpPr/>
            <p:nvPr/>
          </p:nvSpPr>
          <p:spPr>
            <a:xfrm>
              <a:off x="-2667" y="-2667"/>
              <a:ext cx="2948246" cy="1276604"/>
            </a:xfrm>
            <a:custGeom>
              <a:avLst/>
              <a:gdLst/>
              <a:ahLst/>
              <a:cxnLst/>
              <a:rect l="l" t="t" r="r" b="b"/>
              <a:pathLst>
                <a:path w="2948246" h="1276604">
                  <a:moveTo>
                    <a:pt x="97710" y="1202944"/>
                  </a:moveTo>
                  <a:lnTo>
                    <a:pt x="138952" y="1185418"/>
                  </a:lnTo>
                  <a:cubicBezTo>
                    <a:pt x="150426" y="1180592"/>
                    <a:pt x="164380" y="1184148"/>
                    <a:pt x="170271" y="1193546"/>
                  </a:cubicBezTo>
                  <a:cubicBezTo>
                    <a:pt x="176163" y="1202944"/>
                    <a:pt x="171822" y="1214374"/>
                    <a:pt x="160349" y="1219200"/>
                  </a:cubicBezTo>
                  <a:lnTo>
                    <a:pt x="119261" y="1236726"/>
                  </a:lnTo>
                  <a:cubicBezTo>
                    <a:pt x="107788" y="1241552"/>
                    <a:pt x="93834" y="1237996"/>
                    <a:pt x="87942" y="1228598"/>
                  </a:cubicBezTo>
                  <a:cubicBezTo>
                    <a:pt x="82050" y="1219200"/>
                    <a:pt x="86392" y="1207770"/>
                    <a:pt x="97865" y="1202944"/>
                  </a:cubicBezTo>
                  <a:close/>
                  <a:moveTo>
                    <a:pt x="180349" y="1167765"/>
                  </a:moveTo>
                  <a:lnTo>
                    <a:pt x="221592" y="1150239"/>
                  </a:lnTo>
                  <a:cubicBezTo>
                    <a:pt x="233065" y="1145413"/>
                    <a:pt x="247019" y="1148969"/>
                    <a:pt x="252911" y="1158367"/>
                  </a:cubicBezTo>
                  <a:cubicBezTo>
                    <a:pt x="258803" y="1167765"/>
                    <a:pt x="254461" y="1179195"/>
                    <a:pt x="242988" y="1184021"/>
                  </a:cubicBezTo>
                  <a:lnTo>
                    <a:pt x="201746" y="1201547"/>
                  </a:lnTo>
                  <a:cubicBezTo>
                    <a:pt x="190272" y="1206373"/>
                    <a:pt x="176318" y="1202817"/>
                    <a:pt x="170427" y="1193419"/>
                  </a:cubicBezTo>
                  <a:cubicBezTo>
                    <a:pt x="164535" y="1184021"/>
                    <a:pt x="168876" y="1172591"/>
                    <a:pt x="180349" y="1167765"/>
                  </a:cubicBezTo>
                  <a:close/>
                  <a:moveTo>
                    <a:pt x="262834" y="1132586"/>
                  </a:moveTo>
                  <a:lnTo>
                    <a:pt x="304076" y="1115060"/>
                  </a:lnTo>
                  <a:cubicBezTo>
                    <a:pt x="315549" y="1110234"/>
                    <a:pt x="329503" y="1113790"/>
                    <a:pt x="335395" y="1123188"/>
                  </a:cubicBezTo>
                  <a:cubicBezTo>
                    <a:pt x="341287" y="1132586"/>
                    <a:pt x="336946" y="1144016"/>
                    <a:pt x="325472" y="1148842"/>
                  </a:cubicBezTo>
                  <a:lnTo>
                    <a:pt x="284230" y="1166368"/>
                  </a:lnTo>
                  <a:cubicBezTo>
                    <a:pt x="272757" y="1171194"/>
                    <a:pt x="258803" y="1167638"/>
                    <a:pt x="252911" y="1158240"/>
                  </a:cubicBezTo>
                  <a:cubicBezTo>
                    <a:pt x="247019" y="1148842"/>
                    <a:pt x="251360" y="1137412"/>
                    <a:pt x="262834" y="1132586"/>
                  </a:cubicBezTo>
                  <a:close/>
                  <a:moveTo>
                    <a:pt x="345318" y="1097407"/>
                  </a:moveTo>
                  <a:lnTo>
                    <a:pt x="386560" y="1079881"/>
                  </a:lnTo>
                  <a:cubicBezTo>
                    <a:pt x="398034" y="1075055"/>
                    <a:pt x="411988" y="1078611"/>
                    <a:pt x="417879" y="1088009"/>
                  </a:cubicBezTo>
                  <a:cubicBezTo>
                    <a:pt x="423771" y="1097407"/>
                    <a:pt x="419430" y="1108837"/>
                    <a:pt x="407957" y="1113663"/>
                  </a:cubicBezTo>
                  <a:lnTo>
                    <a:pt x="366714" y="1131189"/>
                  </a:lnTo>
                  <a:cubicBezTo>
                    <a:pt x="355241" y="1136015"/>
                    <a:pt x="341287" y="1132459"/>
                    <a:pt x="335395" y="1123061"/>
                  </a:cubicBezTo>
                  <a:cubicBezTo>
                    <a:pt x="329503" y="1113663"/>
                    <a:pt x="333845" y="1102233"/>
                    <a:pt x="345318" y="1097407"/>
                  </a:cubicBezTo>
                  <a:close/>
                  <a:moveTo>
                    <a:pt x="427802" y="1062228"/>
                  </a:moveTo>
                  <a:lnTo>
                    <a:pt x="469045" y="1044702"/>
                  </a:lnTo>
                  <a:cubicBezTo>
                    <a:pt x="480518" y="1039876"/>
                    <a:pt x="494472" y="1043432"/>
                    <a:pt x="500364" y="1052830"/>
                  </a:cubicBezTo>
                  <a:cubicBezTo>
                    <a:pt x="506256" y="1062228"/>
                    <a:pt x="501914" y="1073658"/>
                    <a:pt x="490441" y="1078484"/>
                  </a:cubicBezTo>
                  <a:lnTo>
                    <a:pt x="449354" y="1096137"/>
                  </a:lnTo>
                  <a:cubicBezTo>
                    <a:pt x="437880" y="1100963"/>
                    <a:pt x="423926" y="1097407"/>
                    <a:pt x="418035" y="1088009"/>
                  </a:cubicBezTo>
                  <a:cubicBezTo>
                    <a:pt x="412143" y="1078611"/>
                    <a:pt x="416484" y="1067181"/>
                    <a:pt x="427957" y="1062355"/>
                  </a:cubicBezTo>
                  <a:close/>
                  <a:moveTo>
                    <a:pt x="510442" y="1027176"/>
                  </a:moveTo>
                  <a:lnTo>
                    <a:pt x="551684" y="1009650"/>
                  </a:lnTo>
                  <a:cubicBezTo>
                    <a:pt x="563157" y="1004824"/>
                    <a:pt x="577111" y="1008380"/>
                    <a:pt x="583003" y="1017778"/>
                  </a:cubicBezTo>
                  <a:cubicBezTo>
                    <a:pt x="588895" y="1027176"/>
                    <a:pt x="584554" y="1038606"/>
                    <a:pt x="573080" y="1043432"/>
                  </a:cubicBezTo>
                  <a:lnTo>
                    <a:pt x="531838" y="1060958"/>
                  </a:lnTo>
                  <a:cubicBezTo>
                    <a:pt x="520365" y="1065784"/>
                    <a:pt x="506411" y="1062228"/>
                    <a:pt x="500519" y="1052830"/>
                  </a:cubicBezTo>
                  <a:cubicBezTo>
                    <a:pt x="494627" y="1043432"/>
                    <a:pt x="498968" y="1032002"/>
                    <a:pt x="510442" y="1027176"/>
                  </a:cubicBezTo>
                  <a:close/>
                  <a:moveTo>
                    <a:pt x="592926" y="991997"/>
                  </a:moveTo>
                  <a:lnTo>
                    <a:pt x="634168" y="974471"/>
                  </a:lnTo>
                  <a:cubicBezTo>
                    <a:pt x="645642" y="969645"/>
                    <a:pt x="659596" y="973201"/>
                    <a:pt x="665488" y="982599"/>
                  </a:cubicBezTo>
                  <a:cubicBezTo>
                    <a:pt x="671379" y="991997"/>
                    <a:pt x="667038" y="1003427"/>
                    <a:pt x="655565" y="1008253"/>
                  </a:cubicBezTo>
                  <a:lnTo>
                    <a:pt x="614322" y="1025779"/>
                  </a:lnTo>
                  <a:cubicBezTo>
                    <a:pt x="602849" y="1030605"/>
                    <a:pt x="588895" y="1027049"/>
                    <a:pt x="583003" y="1017651"/>
                  </a:cubicBezTo>
                  <a:cubicBezTo>
                    <a:pt x="577111" y="1008253"/>
                    <a:pt x="581453" y="996823"/>
                    <a:pt x="592926" y="991997"/>
                  </a:cubicBezTo>
                  <a:close/>
                  <a:moveTo>
                    <a:pt x="675410" y="956818"/>
                  </a:moveTo>
                  <a:lnTo>
                    <a:pt x="716653" y="939292"/>
                  </a:lnTo>
                  <a:cubicBezTo>
                    <a:pt x="728126" y="934466"/>
                    <a:pt x="742080" y="938022"/>
                    <a:pt x="747972" y="947420"/>
                  </a:cubicBezTo>
                  <a:cubicBezTo>
                    <a:pt x="753864" y="956818"/>
                    <a:pt x="749522" y="968248"/>
                    <a:pt x="738049" y="973074"/>
                  </a:cubicBezTo>
                  <a:lnTo>
                    <a:pt x="696962" y="990727"/>
                  </a:lnTo>
                  <a:cubicBezTo>
                    <a:pt x="685488" y="995553"/>
                    <a:pt x="671534" y="991997"/>
                    <a:pt x="665643" y="982599"/>
                  </a:cubicBezTo>
                  <a:cubicBezTo>
                    <a:pt x="659751" y="973201"/>
                    <a:pt x="664092" y="961771"/>
                    <a:pt x="675565" y="956945"/>
                  </a:cubicBezTo>
                  <a:close/>
                  <a:moveTo>
                    <a:pt x="758050" y="921766"/>
                  </a:moveTo>
                  <a:lnTo>
                    <a:pt x="799292" y="904240"/>
                  </a:lnTo>
                  <a:cubicBezTo>
                    <a:pt x="810765" y="899414"/>
                    <a:pt x="824720" y="902970"/>
                    <a:pt x="830611" y="912368"/>
                  </a:cubicBezTo>
                  <a:cubicBezTo>
                    <a:pt x="836503" y="921766"/>
                    <a:pt x="832162" y="933196"/>
                    <a:pt x="820688" y="938022"/>
                  </a:cubicBezTo>
                  <a:lnTo>
                    <a:pt x="779446" y="955548"/>
                  </a:lnTo>
                  <a:cubicBezTo>
                    <a:pt x="767973" y="960374"/>
                    <a:pt x="754019" y="956818"/>
                    <a:pt x="748127" y="947420"/>
                  </a:cubicBezTo>
                  <a:cubicBezTo>
                    <a:pt x="742235" y="938022"/>
                    <a:pt x="746576" y="926592"/>
                    <a:pt x="758050" y="921766"/>
                  </a:cubicBezTo>
                  <a:close/>
                  <a:moveTo>
                    <a:pt x="840534" y="886587"/>
                  </a:moveTo>
                  <a:lnTo>
                    <a:pt x="881776" y="869061"/>
                  </a:lnTo>
                  <a:cubicBezTo>
                    <a:pt x="893250" y="864235"/>
                    <a:pt x="907204" y="867791"/>
                    <a:pt x="913096" y="877189"/>
                  </a:cubicBezTo>
                  <a:cubicBezTo>
                    <a:pt x="918987" y="886587"/>
                    <a:pt x="914646" y="898017"/>
                    <a:pt x="903173" y="902843"/>
                  </a:cubicBezTo>
                  <a:lnTo>
                    <a:pt x="861930" y="920369"/>
                  </a:lnTo>
                  <a:cubicBezTo>
                    <a:pt x="850457" y="925195"/>
                    <a:pt x="836503" y="921639"/>
                    <a:pt x="830611" y="912241"/>
                  </a:cubicBezTo>
                  <a:cubicBezTo>
                    <a:pt x="824720" y="902843"/>
                    <a:pt x="829061" y="891413"/>
                    <a:pt x="840534" y="886587"/>
                  </a:cubicBezTo>
                  <a:close/>
                  <a:moveTo>
                    <a:pt x="923018" y="851408"/>
                  </a:moveTo>
                  <a:lnTo>
                    <a:pt x="964261" y="833882"/>
                  </a:lnTo>
                  <a:cubicBezTo>
                    <a:pt x="975734" y="829056"/>
                    <a:pt x="989688" y="832612"/>
                    <a:pt x="995580" y="842010"/>
                  </a:cubicBezTo>
                  <a:cubicBezTo>
                    <a:pt x="1001472" y="851408"/>
                    <a:pt x="997130" y="862838"/>
                    <a:pt x="985657" y="867664"/>
                  </a:cubicBezTo>
                  <a:lnTo>
                    <a:pt x="944415" y="885190"/>
                  </a:lnTo>
                  <a:cubicBezTo>
                    <a:pt x="932941" y="890016"/>
                    <a:pt x="918987" y="886460"/>
                    <a:pt x="913096" y="877062"/>
                  </a:cubicBezTo>
                  <a:cubicBezTo>
                    <a:pt x="907204" y="867664"/>
                    <a:pt x="911545" y="856234"/>
                    <a:pt x="923018" y="851408"/>
                  </a:cubicBezTo>
                  <a:close/>
                  <a:moveTo>
                    <a:pt x="1005503" y="816229"/>
                  </a:moveTo>
                  <a:lnTo>
                    <a:pt x="1046745" y="798703"/>
                  </a:lnTo>
                  <a:cubicBezTo>
                    <a:pt x="1058218" y="793877"/>
                    <a:pt x="1072173" y="797433"/>
                    <a:pt x="1078064" y="806831"/>
                  </a:cubicBezTo>
                  <a:cubicBezTo>
                    <a:pt x="1083956" y="816229"/>
                    <a:pt x="1079615" y="827659"/>
                    <a:pt x="1068141" y="832485"/>
                  </a:cubicBezTo>
                  <a:lnTo>
                    <a:pt x="1026899" y="850011"/>
                  </a:lnTo>
                  <a:cubicBezTo>
                    <a:pt x="1015426" y="854837"/>
                    <a:pt x="1001472" y="851281"/>
                    <a:pt x="995580" y="841883"/>
                  </a:cubicBezTo>
                  <a:cubicBezTo>
                    <a:pt x="989688" y="832485"/>
                    <a:pt x="994029" y="821055"/>
                    <a:pt x="1005503" y="816229"/>
                  </a:cubicBezTo>
                  <a:close/>
                  <a:moveTo>
                    <a:pt x="1087987" y="781050"/>
                  </a:moveTo>
                  <a:lnTo>
                    <a:pt x="1129229" y="763524"/>
                  </a:lnTo>
                  <a:cubicBezTo>
                    <a:pt x="1140703" y="758698"/>
                    <a:pt x="1154657" y="762254"/>
                    <a:pt x="1160549" y="771652"/>
                  </a:cubicBezTo>
                  <a:cubicBezTo>
                    <a:pt x="1166440" y="781050"/>
                    <a:pt x="1162099" y="792480"/>
                    <a:pt x="1150626" y="797306"/>
                  </a:cubicBezTo>
                  <a:lnTo>
                    <a:pt x="1109694" y="814959"/>
                  </a:lnTo>
                  <a:cubicBezTo>
                    <a:pt x="1098220" y="819785"/>
                    <a:pt x="1084266" y="816229"/>
                    <a:pt x="1078374" y="806831"/>
                  </a:cubicBezTo>
                  <a:cubicBezTo>
                    <a:pt x="1072483" y="797433"/>
                    <a:pt x="1076824" y="786003"/>
                    <a:pt x="1088297" y="781177"/>
                  </a:cubicBezTo>
                  <a:close/>
                  <a:moveTo>
                    <a:pt x="1170782" y="745998"/>
                  </a:moveTo>
                  <a:lnTo>
                    <a:pt x="1212024" y="728472"/>
                  </a:lnTo>
                  <a:cubicBezTo>
                    <a:pt x="1223497" y="723646"/>
                    <a:pt x="1237451" y="727202"/>
                    <a:pt x="1243343" y="736600"/>
                  </a:cubicBezTo>
                  <a:cubicBezTo>
                    <a:pt x="1249235" y="745998"/>
                    <a:pt x="1244894" y="757428"/>
                    <a:pt x="1233420" y="762254"/>
                  </a:cubicBezTo>
                  <a:lnTo>
                    <a:pt x="1192178" y="779780"/>
                  </a:lnTo>
                  <a:cubicBezTo>
                    <a:pt x="1180705" y="784606"/>
                    <a:pt x="1166750" y="781050"/>
                    <a:pt x="1160859" y="771652"/>
                  </a:cubicBezTo>
                  <a:cubicBezTo>
                    <a:pt x="1154967" y="762254"/>
                    <a:pt x="1159308" y="750824"/>
                    <a:pt x="1170782" y="745998"/>
                  </a:cubicBezTo>
                  <a:close/>
                  <a:moveTo>
                    <a:pt x="1253266" y="710819"/>
                  </a:moveTo>
                  <a:lnTo>
                    <a:pt x="1294508" y="693293"/>
                  </a:lnTo>
                  <a:cubicBezTo>
                    <a:pt x="1305981" y="688467"/>
                    <a:pt x="1319936" y="692023"/>
                    <a:pt x="1325827" y="701421"/>
                  </a:cubicBezTo>
                  <a:cubicBezTo>
                    <a:pt x="1331719" y="710819"/>
                    <a:pt x="1327378" y="722249"/>
                    <a:pt x="1315904" y="727075"/>
                  </a:cubicBezTo>
                  <a:lnTo>
                    <a:pt x="1274662" y="744601"/>
                  </a:lnTo>
                  <a:cubicBezTo>
                    <a:pt x="1263189" y="749427"/>
                    <a:pt x="1249235" y="745871"/>
                    <a:pt x="1243343" y="736473"/>
                  </a:cubicBezTo>
                  <a:cubicBezTo>
                    <a:pt x="1237451" y="727075"/>
                    <a:pt x="1241793" y="715645"/>
                    <a:pt x="1253266" y="710819"/>
                  </a:cubicBezTo>
                  <a:close/>
                  <a:moveTo>
                    <a:pt x="1335905" y="675767"/>
                  </a:moveTo>
                  <a:lnTo>
                    <a:pt x="1377148" y="658241"/>
                  </a:lnTo>
                  <a:cubicBezTo>
                    <a:pt x="1388621" y="653415"/>
                    <a:pt x="1402575" y="656971"/>
                    <a:pt x="1408467" y="666369"/>
                  </a:cubicBezTo>
                  <a:cubicBezTo>
                    <a:pt x="1414358" y="675767"/>
                    <a:pt x="1410017" y="687197"/>
                    <a:pt x="1398544" y="692023"/>
                  </a:cubicBezTo>
                  <a:lnTo>
                    <a:pt x="1357302" y="709549"/>
                  </a:lnTo>
                  <a:cubicBezTo>
                    <a:pt x="1345828" y="714375"/>
                    <a:pt x="1331874" y="710819"/>
                    <a:pt x="1325982" y="701421"/>
                  </a:cubicBezTo>
                  <a:cubicBezTo>
                    <a:pt x="1320091" y="692023"/>
                    <a:pt x="1324432" y="680593"/>
                    <a:pt x="1335905" y="675767"/>
                  </a:cubicBezTo>
                  <a:close/>
                  <a:moveTo>
                    <a:pt x="1418390" y="640588"/>
                  </a:moveTo>
                  <a:lnTo>
                    <a:pt x="1459632" y="623062"/>
                  </a:lnTo>
                  <a:cubicBezTo>
                    <a:pt x="1471105" y="618236"/>
                    <a:pt x="1485059" y="621792"/>
                    <a:pt x="1490951" y="631190"/>
                  </a:cubicBezTo>
                  <a:cubicBezTo>
                    <a:pt x="1496843" y="640588"/>
                    <a:pt x="1492501" y="652018"/>
                    <a:pt x="1481028" y="656844"/>
                  </a:cubicBezTo>
                  <a:lnTo>
                    <a:pt x="1439786" y="674370"/>
                  </a:lnTo>
                  <a:cubicBezTo>
                    <a:pt x="1428313" y="679196"/>
                    <a:pt x="1414358" y="675640"/>
                    <a:pt x="1408467" y="666242"/>
                  </a:cubicBezTo>
                  <a:cubicBezTo>
                    <a:pt x="1402575" y="656844"/>
                    <a:pt x="1406916" y="645414"/>
                    <a:pt x="1418390" y="640588"/>
                  </a:cubicBezTo>
                  <a:close/>
                  <a:moveTo>
                    <a:pt x="1500874" y="605409"/>
                  </a:moveTo>
                  <a:lnTo>
                    <a:pt x="1542116" y="587883"/>
                  </a:lnTo>
                  <a:cubicBezTo>
                    <a:pt x="1553589" y="583057"/>
                    <a:pt x="1567544" y="586613"/>
                    <a:pt x="1573435" y="596011"/>
                  </a:cubicBezTo>
                  <a:cubicBezTo>
                    <a:pt x="1579327" y="605409"/>
                    <a:pt x="1574986" y="616839"/>
                    <a:pt x="1563512" y="621665"/>
                  </a:cubicBezTo>
                  <a:lnTo>
                    <a:pt x="1522270" y="639191"/>
                  </a:lnTo>
                  <a:cubicBezTo>
                    <a:pt x="1510797" y="644017"/>
                    <a:pt x="1496843" y="640461"/>
                    <a:pt x="1490951" y="631063"/>
                  </a:cubicBezTo>
                  <a:cubicBezTo>
                    <a:pt x="1485059" y="621665"/>
                    <a:pt x="1489401" y="610235"/>
                    <a:pt x="1500874" y="605409"/>
                  </a:cubicBezTo>
                  <a:close/>
                  <a:moveTo>
                    <a:pt x="1583358" y="570230"/>
                  </a:moveTo>
                  <a:lnTo>
                    <a:pt x="1624600" y="552704"/>
                  </a:lnTo>
                  <a:cubicBezTo>
                    <a:pt x="1636074" y="547878"/>
                    <a:pt x="1650028" y="551434"/>
                    <a:pt x="1655920" y="560832"/>
                  </a:cubicBezTo>
                  <a:cubicBezTo>
                    <a:pt x="1661811" y="570230"/>
                    <a:pt x="1657470" y="581660"/>
                    <a:pt x="1645997" y="586486"/>
                  </a:cubicBezTo>
                  <a:lnTo>
                    <a:pt x="1604755" y="604012"/>
                  </a:lnTo>
                  <a:cubicBezTo>
                    <a:pt x="1593281" y="608838"/>
                    <a:pt x="1579327" y="605282"/>
                    <a:pt x="1573435" y="595884"/>
                  </a:cubicBezTo>
                  <a:cubicBezTo>
                    <a:pt x="1567544" y="586486"/>
                    <a:pt x="1571885" y="575056"/>
                    <a:pt x="1583358" y="570230"/>
                  </a:cubicBezTo>
                  <a:close/>
                  <a:moveTo>
                    <a:pt x="1665843" y="535051"/>
                  </a:moveTo>
                  <a:lnTo>
                    <a:pt x="1707085" y="517525"/>
                  </a:lnTo>
                  <a:cubicBezTo>
                    <a:pt x="1718558" y="512699"/>
                    <a:pt x="1732512" y="516255"/>
                    <a:pt x="1738404" y="525653"/>
                  </a:cubicBezTo>
                  <a:cubicBezTo>
                    <a:pt x="1744296" y="535051"/>
                    <a:pt x="1739954" y="546481"/>
                    <a:pt x="1728481" y="551307"/>
                  </a:cubicBezTo>
                  <a:lnTo>
                    <a:pt x="1687239" y="568833"/>
                  </a:lnTo>
                  <a:cubicBezTo>
                    <a:pt x="1675765" y="573659"/>
                    <a:pt x="1661811" y="570103"/>
                    <a:pt x="1655920" y="560705"/>
                  </a:cubicBezTo>
                  <a:cubicBezTo>
                    <a:pt x="1650028" y="551307"/>
                    <a:pt x="1654369" y="539877"/>
                    <a:pt x="1665843" y="535051"/>
                  </a:cubicBezTo>
                  <a:close/>
                  <a:moveTo>
                    <a:pt x="1748327" y="499872"/>
                  </a:moveTo>
                  <a:lnTo>
                    <a:pt x="1789569" y="482346"/>
                  </a:lnTo>
                  <a:cubicBezTo>
                    <a:pt x="1801043" y="477520"/>
                    <a:pt x="1814997" y="481076"/>
                    <a:pt x="1820888" y="490474"/>
                  </a:cubicBezTo>
                  <a:cubicBezTo>
                    <a:pt x="1826780" y="499872"/>
                    <a:pt x="1822439" y="511302"/>
                    <a:pt x="1810965" y="516128"/>
                  </a:cubicBezTo>
                  <a:lnTo>
                    <a:pt x="1769723" y="533654"/>
                  </a:lnTo>
                  <a:cubicBezTo>
                    <a:pt x="1758250" y="538480"/>
                    <a:pt x="1744296" y="534924"/>
                    <a:pt x="1738404" y="525526"/>
                  </a:cubicBezTo>
                  <a:cubicBezTo>
                    <a:pt x="1732512" y="516128"/>
                    <a:pt x="1736854" y="504698"/>
                    <a:pt x="1748327" y="499872"/>
                  </a:cubicBezTo>
                  <a:close/>
                  <a:moveTo>
                    <a:pt x="1830811" y="464693"/>
                  </a:moveTo>
                  <a:lnTo>
                    <a:pt x="1872053" y="447167"/>
                  </a:lnTo>
                  <a:cubicBezTo>
                    <a:pt x="1883527" y="442341"/>
                    <a:pt x="1897481" y="445897"/>
                    <a:pt x="1903373" y="455295"/>
                  </a:cubicBezTo>
                  <a:cubicBezTo>
                    <a:pt x="1909264" y="464693"/>
                    <a:pt x="1904923" y="476123"/>
                    <a:pt x="1893450" y="480949"/>
                  </a:cubicBezTo>
                  <a:lnTo>
                    <a:pt x="1852208" y="498475"/>
                  </a:lnTo>
                  <a:cubicBezTo>
                    <a:pt x="1840734" y="503301"/>
                    <a:pt x="1826780" y="499745"/>
                    <a:pt x="1820888" y="490347"/>
                  </a:cubicBezTo>
                  <a:cubicBezTo>
                    <a:pt x="1814997" y="480949"/>
                    <a:pt x="1819338" y="469519"/>
                    <a:pt x="1830811" y="464693"/>
                  </a:cubicBezTo>
                  <a:close/>
                  <a:moveTo>
                    <a:pt x="1913296" y="429514"/>
                  </a:moveTo>
                  <a:lnTo>
                    <a:pt x="1954538" y="411988"/>
                  </a:lnTo>
                  <a:cubicBezTo>
                    <a:pt x="1966011" y="407162"/>
                    <a:pt x="1979965" y="410718"/>
                    <a:pt x="1985857" y="420116"/>
                  </a:cubicBezTo>
                  <a:cubicBezTo>
                    <a:pt x="1991749" y="429514"/>
                    <a:pt x="1987407" y="440944"/>
                    <a:pt x="1975934" y="445770"/>
                  </a:cubicBezTo>
                  <a:lnTo>
                    <a:pt x="1934692" y="463296"/>
                  </a:lnTo>
                  <a:cubicBezTo>
                    <a:pt x="1923219" y="468122"/>
                    <a:pt x="1909264" y="464566"/>
                    <a:pt x="1903373" y="455168"/>
                  </a:cubicBezTo>
                  <a:cubicBezTo>
                    <a:pt x="1897481" y="445770"/>
                    <a:pt x="1901822" y="434340"/>
                    <a:pt x="1913296" y="429514"/>
                  </a:cubicBezTo>
                  <a:close/>
                  <a:moveTo>
                    <a:pt x="1995780" y="394335"/>
                  </a:moveTo>
                  <a:lnTo>
                    <a:pt x="2037022" y="376809"/>
                  </a:lnTo>
                  <a:cubicBezTo>
                    <a:pt x="2048495" y="371983"/>
                    <a:pt x="2062450" y="375539"/>
                    <a:pt x="2068341" y="384937"/>
                  </a:cubicBezTo>
                  <a:cubicBezTo>
                    <a:pt x="2074233" y="394335"/>
                    <a:pt x="2069892" y="405765"/>
                    <a:pt x="2058418" y="410591"/>
                  </a:cubicBezTo>
                  <a:lnTo>
                    <a:pt x="2017176" y="428117"/>
                  </a:lnTo>
                  <a:cubicBezTo>
                    <a:pt x="2005703" y="432943"/>
                    <a:pt x="1991749" y="429387"/>
                    <a:pt x="1985857" y="419989"/>
                  </a:cubicBezTo>
                  <a:cubicBezTo>
                    <a:pt x="1979965" y="410591"/>
                    <a:pt x="1984307" y="399161"/>
                    <a:pt x="1995780" y="394335"/>
                  </a:cubicBezTo>
                  <a:close/>
                  <a:moveTo>
                    <a:pt x="2078264" y="359156"/>
                  </a:moveTo>
                  <a:lnTo>
                    <a:pt x="2119506" y="341630"/>
                  </a:lnTo>
                  <a:cubicBezTo>
                    <a:pt x="2130980" y="336804"/>
                    <a:pt x="2144934" y="340360"/>
                    <a:pt x="2150826" y="349758"/>
                  </a:cubicBezTo>
                  <a:cubicBezTo>
                    <a:pt x="2156717" y="359156"/>
                    <a:pt x="2152376" y="370586"/>
                    <a:pt x="2140903" y="375412"/>
                  </a:cubicBezTo>
                  <a:lnTo>
                    <a:pt x="2099661" y="392938"/>
                  </a:lnTo>
                  <a:cubicBezTo>
                    <a:pt x="2088187" y="397764"/>
                    <a:pt x="2074233" y="394208"/>
                    <a:pt x="2068341" y="384810"/>
                  </a:cubicBezTo>
                  <a:cubicBezTo>
                    <a:pt x="2062450" y="375412"/>
                    <a:pt x="2066791" y="363982"/>
                    <a:pt x="2078264" y="359156"/>
                  </a:cubicBezTo>
                  <a:close/>
                  <a:moveTo>
                    <a:pt x="2160749" y="323977"/>
                  </a:moveTo>
                  <a:lnTo>
                    <a:pt x="2201991" y="306451"/>
                  </a:lnTo>
                  <a:cubicBezTo>
                    <a:pt x="2213464" y="301625"/>
                    <a:pt x="2227418" y="305181"/>
                    <a:pt x="2233310" y="314579"/>
                  </a:cubicBezTo>
                  <a:cubicBezTo>
                    <a:pt x="2239202" y="323977"/>
                    <a:pt x="2234861" y="335407"/>
                    <a:pt x="2223387" y="340233"/>
                  </a:cubicBezTo>
                  <a:lnTo>
                    <a:pt x="2182145" y="357759"/>
                  </a:lnTo>
                  <a:cubicBezTo>
                    <a:pt x="2170672" y="362585"/>
                    <a:pt x="2156717" y="359029"/>
                    <a:pt x="2150826" y="349631"/>
                  </a:cubicBezTo>
                  <a:cubicBezTo>
                    <a:pt x="2144934" y="340233"/>
                    <a:pt x="2149275" y="328803"/>
                    <a:pt x="2160749" y="323977"/>
                  </a:cubicBezTo>
                  <a:close/>
                  <a:moveTo>
                    <a:pt x="2243233" y="288798"/>
                  </a:moveTo>
                  <a:lnTo>
                    <a:pt x="2284475" y="271272"/>
                  </a:lnTo>
                  <a:cubicBezTo>
                    <a:pt x="2295949" y="266446"/>
                    <a:pt x="2309903" y="270002"/>
                    <a:pt x="2315794" y="279400"/>
                  </a:cubicBezTo>
                  <a:cubicBezTo>
                    <a:pt x="2321686" y="288798"/>
                    <a:pt x="2317345" y="300228"/>
                    <a:pt x="2305872" y="305054"/>
                  </a:cubicBezTo>
                  <a:lnTo>
                    <a:pt x="2264629" y="322580"/>
                  </a:lnTo>
                  <a:cubicBezTo>
                    <a:pt x="2253156" y="327406"/>
                    <a:pt x="2239202" y="323850"/>
                    <a:pt x="2233310" y="314452"/>
                  </a:cubicBezTo>
                  <a:cubicBezTo>
                    <a:pt x="2227418" y="305054"/>
                    <a:pt x="2231760" y="293624"/>
                    <a:pt x="2243233" y="288798"/>
                  </a:cubicBezTo>
                  <a:close/>
                  <a:moveTo>
                    <a:pt x="2325717" y="253619"/>
                  </a:moveTo>
                  <a:lnTo>
                    <a:pt x="2366960" y="236093"/>
                  </a:lnTo>
                  <a:cubicBezTo>
                    <a:pt x="2378433" y="231267"/>
                    <a:pt x="2392387" y="234823"/>
                    <a:pt x="2398279" y="244221"/>
                  </a:cubicBezTo>
                  <a:cubicBezTo>
                    <a:pt x="2404170" y="253619"/>
                    <a:pt x="2399829" y="265049"/>
                    <a:pt x="2388356" y="269875"/>
                  </a:cubicBezTo>
                  <a:lnTo>
                    <a:pt x="2347114" y="287401"/>
                  </a:lnTo>
                  <a:cubicBezTo>
                    <a:pt x="2335640" y="292227"/>
                    <a:pt x="2321686" y="288671"/>
                    <a:pt x="2315794" y="279273"/>
                  </a:cubicBezTo>
                  <a:cubicBezTo>
                    <a:pt x="2309903" y="269875"/>
                    <a:pt x="2314244" y="258445"/>
                    <a:pt x="2325717" y="253619"/>
                  </a:cubicBezTo>
                  <a:close/>
                  <a:moveTo>
                    <a:pt x="2408202" y="218440"/>
                  </a:moveTo>
                  <a:lnTo>
                    <a:pt x="2449444" y="200914"/>
                  </a:lnTo>
                  <a:cubicBezTo>
                    <a:pt x="2460917" y="196088"/>
                    <a:pt x="2474871" y="199644"/>
                    <a:pt x="2480763" y="209042"/>
                  </a:cubicBezTo>
                  <a:cubicBezTo>
                    <a:pt x="2486655" y="218440"/>
                    <a:pt x="2482314" y="229870"/>
                    <a:pt x="2470840" y="234696"/>
                  </a:cubicBezTo>
                  <a:lnTo>
                    <a:pt x="2429598" y="252222"/>
                  </a:lnTo>
                  <a:cubicBezTo>
                    <a:pt x="2418125" y="257048"/>
                    <a:pt x="2404170" y="253492"/>
                    <a:pt x="2398279" y="244094"/>
                  </a:cubicBezTo>
                  <a:cubicBezTo>
                    <a:pt x="2392387" y="234696"/>
                    <a:pt x="2396728" y="223266"/>
                    <a:pt x="2408202" y="218440"/>
                  </a:cubicBezTo>
                  <a:close/>
                  <a:moveTo>
                    <a:pt x="2490686" y="183261"/>
                  </a:moveTo>
                  <a:lnTo>
                    <a:pt x="2531928" y="165735"/>
                  </a:lnTo>
                  <a:cubicBezTo>
                    <a:pt x="2543401" y="160909"/>
                    <a:pt x="2557356" y="164465"/>
                    <a:pt x="2563247" y="173863"/>
                  </a:cubicBezTo>
                  <a:cubicBezTo>
                    <a:pt x="2569139" y="183261"/>
                    <a:pt x="2564798" y="194691"/>
                    <a:pt x="2553324" y="199517"/>
                  </a:cubicBezTo>
                  <a:lnTo>
                    <a:pt x="2512082" y="217043"/>
                  </a:lnTo>
                  <a:cubicBezTo>
                    <a:pt x="2500609" y="221869"/>
                    <a:pt x="2486655" y="218313"/>
                    <a:pt x="2480763" y="208915"/>
                  </a:cubicBezTo>
                  <a:cubicBezTo>
                    <a:pt x="2474871" y="199517"/>
                    <a:pt x="2479213" y="188087"/>
                    <a:pt x="2490686" y="183261"/>
                  </a:cubicBezTo>
                  <a:close/>
                  <a:moveTo>
                    <a:pt x="2573170" y="148082"/>
                  </a:moveTo>
                  <a:lnTo>
                    <a:pt x="2614412" y="130556"/>
                  </a:lnTo>
                  <a:cubicBezTo>
                    <a:pt x="2625886" y="125730"/>
                    <a:pt x="2639840" y="129286"/>
                    <a:pt x="2645732" y="138684"/>
                  </a:cubicBezTo>
                  <a:cubicBezTo>
                    <a:pt x="2651624" y="148082"/>
                    <a:pt x="2647282" y="159512"/>
                    <a:pt x="2635809" y="164338"/>
                  </a:cubicBezTo>
                  <a:lnTo>
                    <a:pt x="2594567" y="181864"/>
                  </a:lnTo>
                  <a:cubicBezTo>
                    <a:pt x="2583093" y="186690"/>
                    <a:pt x="2569139" y="183134"/>
                    <a:pt x="2563247" y="173736"/>
                  </a:cubicBezTo>
                  <a:cubicBezTo>
                    <a:pt x="2557356" y="164338"/>
                    <a:pt x="2561697" y="152908"/>
                    <a:pt x="2573170" y="148082"/>
                  </a:cubicBezTo>
                  <a:close/>
                  <a:moveTo>
                    <a:pt x="2655655" y="112903"/>
                  </a:moveTo>
                  <a:lnTo>
                    <a:pt x="2696897" y="95377"/>
                  </a:lnTo>
                  <a:cubicBezTo>
                    <a:pt x="2708370" y="90551"/>
                    <a:pt x="2722324" y="94107"/>
                    <a:pt x="2728216" y="103505"/>
                  </a:cubicBezTo>
                  <a:cubicBezTo>
                    <a:pt x="2734108" y="112903"/>
                    <a:pt x="2729766" y="124333"/>
                    <a:pt x="2718293" y="129159"/>
                  </a:cubicBezTo>
                  <a:lnTo>
                    <a:pt x="2677051" y="146685"/>
                  </a:lnTo>
                  <a:cubicBezTo>
                    <a:pt x="2665578" y="151511"/>
                    <a:pt x="2651624" y="147955"/>
                    <a:pt x="2645732" y="138557"/>
                  </a:cubicBezTo>
                  <a:cubicBezTo>
                    <a:pt x="2639840" y="129159"/>
                    <a:pt x="2644181" y="117729"/>
                    <a:pt x="2655655" y="112903"/>
                  </a:cubicBezTo>
                  <a:close/>
                  <a:moveTo>
                    <a:pt x="2738139" y="77724"/>
                  </a:moveTo>
                  <a:lnTo>
                    <a:pt x="2779381" y="60198"/>
                  </a:lnTo>
                  <a:cubicBezTo>
                    <a:pt x="2790855" y="55372"/>
                    <a:pt x="2804809" y="58928"/>
                    <a:pt x="2810700" y="68326"/>
                  </a:cubicBezTo>
                  <a:cubicBezTo>
                    <a:pt x="2816592" y="77724"/>
                    <a:pt x="2812251" y="89154"/>
                    <a:pt x="2800777" y="93980"/>
                  </a:cubicBezTo>
                  <a:lnTo>
                    <a:pt x="2759535" y="111506"/>
                  </a:lnTo>
                  <a:cubicBezTo>
                    <a:pt x="2748062" y="116332"/>
                    <a:pt x="2734108" y="112776"/>
                    <a:pt x="2728216" y="103378"/>
                  </a:cubicBezTo>
                  <a:cubicBezTo>
                    <a:pt x="2722324" y="93980"/>
                    <a:pt x="2726666" y="82550"/>
                    <a:pt x="2738139" y="77724"/>
                  </a:cubicBezTo>
                  <a:close/>
                  <a:moveTo>
                    <a:pt x="2820623" y="42545"/>
                  </a:moveTo>
                  <a:lnTo>
                    <a:pt x="2861866" y="25019"/>
                  </a:lnTo>
                  <a:cubicBezTo>
                    <a:pt x="2873339" y="20193"/>
                    <a:pt x="2887293" y="23749"/>
                    <a:pt x="2893185" y="33147"/>
                  </a:cubicBezTo>
                  <a:cubicBezTo>
                    <a:pt x="2899076" y="42545"/>
                    <a:pt x="2894735" y="53975"/>
                    <a:pt x="2883262" y="58801"/>
                  </a:cubicBezTo>
                  <a:lnTo>
                    <a:pt x="2843105" y="76962"/>
                  </a:lnTo>
                  <a:cubicBezTo>
                    <a:pt x="2831631" y="81788"/>
                    <a:pt x="2817677" y="78232"/>
                    <a:pt x="2811786" y="68834"/>
                  </a:cubicBezTo>
                  <a:cubicBezTo>
                    <a:pt x="2805894" y="59436"/>
                    <a:pt x="2810235" y="48006"/>
                    <a:pt x="2821708" y="43180"/>
                  </a:cubicBezTo>
                  <a:close/>
                  <a:moveTo>
                    <a:pt x="2904193" y="8001"/>
                  </a:moveTo>
                  <a:lnTo>
                    <a:pt x="2911635" y="4826"/>
                  </a:lnTo>
                  <a:cubicBezTo>
                    <a:pt x="2923109" y="0"/>
                    <a:pt x="2937063" y="3556"/>
                    <a:pt x="2942954" y="12954"/>
                  </a:cubicBezTo>
                  <a:cubicBezTo>
                    <a:pt x="2948246" y="22352"/>
                    <a:pt x="2944505" y="33782"/>
                    <a:pt x="2933032" y="38608"/>
                  </a:cubicBezTo>
                  <a:lnTo>
                    <a:pt x="2925589" y="41783"/>
                  </a:lnTo>
                  <a:cubicBezTo>
                    <a:pt x="2914116" y="46609"/>
                    <a:pt x="2900162" y="43053"/>
                    <a:pt x="2894270" y="33655"/>
                  </a:cubicBezTo>
                  <a:cubicBezTo>
                    <a:pt x="2888378" y="24257"/>
                    <a:pt x="2892719" y="12827"/>
                    <a:pt x="2904193" y="8001"/>
                  </a:cubicBezTo>
                  <a:close/>
                  <a:moveTo>
                    <a:pt x="15226" y="1237996"/>
                  </a:moveTo>
                  <a:lnTo>
                    <a:pt x="56468" y="1220470"/>
                  </a:lnTo>
                  <a:cubicBezTo>
                    <a:pt x="67941" y="1215644"/>
                    <a:pt x="81895" y="1219200"/>
                    <a:pt x="87787" y="1228598"/>
                  </a:cubicBezTo>
                  <a:cubicBezTo>
                    <a:pt x="93679" y="1237996"/>
                    <a:pt x="89338" y="1249426"/>
                    <a:pt x="77864" y="1254252"/>
                  </a:cubicBezTo>
                  <a:lnTo>
                    <a:pt x="36622" y="1271778"/>
                  </a:lnTo>
                  <a:cubicBezTo>
                    <a:pt x="25149" y="1276604"/>
                    <a:pt x="11195" y="1273048"/>
                    <a:pt x="5303" y="1263650"/>
                  </a:cubicBezTo>
                  <a:cubicBezTo>
                    <a:pt x="0" y="1254252"/>
                    <a:pt x="3752" y="1242822"/>
                    <a:pt x="15226" y="1237996"/>
                  </a:cubicBezTo>
                  <a:close/>
                </a:path>
              </a:pathLst>
            </a:custGeom>
            <a:solidFill>
              <a:srgbClr val="FFE799"/>
            </a:solidFill>
          </p:spPr>
          <p:txBody>
            <a:bodyPr/>
            <a:lstStyle/>
            <a:p>
              <a:endParaRPr lang="es-AR"/>
            </a:p>
          </p:txBody>
        </p:sp>
      </p:grpSp>
      <p:grpSp>
        <p:nvGrpSpPr>
          <p:cNvPr id="30" name="Group 30"/>
          <p:cNvGrpSpPr/>
          <p:nvPr/>
        </p:nvGrpSpPr>
        <p:grpSpPr>
          <a:xfrm rot="875724">
            <a:off x="2995111" y="3016219"/>
            <a:ext cx="3149249" cy="2482550"/>
            <a:chOff x="0" y="0"/>
            <a:chExt cx="1762517" cy="1389391"/>
          </a:xfrm>
        </p:grpSpPr>
        <p:sp>
          <p:nvSpPr>
            <p:cNvPr id="31" name="Freeform 31"/>
            <p:cNvSpPr/>
            <p:nvPr/>
          </p:nvSpPr>
          <p:spPr>
            <a:xfrm>
              <a:off x="12573" y="9398"/>
              <a:ext cx="1752473" cy="1382395"/>
            </a:xfrm>
            <a:custGeom>
              <a:avLst/>
              <a:gdLst/>
              <a:ahLst/>
              <a:cxnLst/>
              <a:rect l="l" t="t" r="r" b="b"/>
              <a:pathLst>
                <a:path w="1752473" h="1382395">
                  <a:moveTo>
                    <a:pt x="1659128" y="1328928"/>
                  </a:moveTo>
                  <a:lnTo>
                    <a:pt x="1629156" y="1305433"/>
                  </a:lnTo>
                  <a:cubicBezTo>
                    <a:pt x="1620901" y="1298956"/>
                    <a:pt x="1619377" y="1287018"/>
                    <a:pt x="1625854" y="1278636"/>
                  </a:cubicBezTo>
                  <a:cubicBezTo>
                    <a:pt x="1632331" y="1270254"/>
                    <a:pt x="1644269" y="1268857"/>
                    <a:pt x="1652651" y="1275334"/>
                  </a:cubicBezTo>
                  <a:lnTo>
                    <a:pt x="1682623" y="1298829"/>
                  </a:lnTo>
                  <a:cubicBezTo>
                    <a:pt x="1690878" y="1305306"/>
                    <a:pt x="1692402" y="1317244"/>
                    <a:pt x="1685925" y="1325626"/>
                  </a:cubicBezTo>
                  <a:cubicBezTo>
                    <a:pt x="1679448" y="1334008"/>
                    <a:pt x="1667510" y="1335405"/>
                    <a:pt x="1659128" y="1328928"/>
                  </a:cubicBezTo>
                  <a:close/>
                  <a:moveTo>
                    <a:pt x="1599184" y="1281938"/>
                  </a:moveTo>
                  <a:lnTo>
                    <a:pt x="1569212" y="1258443"/>
                  </a:lnTo>
                  <a:cubicBezTo>
                    <a:pt x="1560957" y="1251966"/>
                    <a:pt x="1559433" y="1240028"/>
                    <a:pt x="1565910" y="1231646"/>
                  </a:cubicBezTo>
                  <a:cubicBezTo>
                    <a:pt x="1572387" y="1223264"/>
                    <a:pt x="1584325" y="1221867"/>
                    <a:pt x="1592707" y="1228344"/>
                  </a:cubicBezTo>
                  <a:lnTo>
                    <a:pt x="1622679" y="1251839"/>
                  </a:lnTo>
                  <a:cubicBezTo>
                    <a:pt x="1630934" y="1258316"/>
                    <a:pt x="1632458" y="1270254"/>
                    <a:pt x="1625981" y="1278636"/>
                  </a:cubicBezTo>
                  <a:cubicBezTo>
                    <a:pt x="1619504" y="1287018"/>
                    <a:pt x="1607566" y="1288415"/>
                    <a:pt x="1599184" y="1281938"/>
                  </a:cubicBezTo>
                  <a:close/>
                  <a:moveTo>
                    <a:pt x="1539240" y="1234948"/>
                  </a:moveTo>
                  <a:lnTo>
                    <a:pt x="1509268" y="1211453"/>
                  </a:lnTo>
                  <a:cubicBezTo>
                    <a:pt x="1501013" y="1204976"/>
                    <a:pt x="1499489" y="1193038"/>
                    <a:pt x="1505966" y="1184656"/>
                  </a:cubicBezTo>
                  <a:cubicBezTo>
                    <a:pt x="1512443" y="1176274"/>
                    <a:pt x="1524381" y="1174877"/>
                    <a:pt x="1532763" y="1181354"/>
                  </a:cubicBezTo>
                  <a:lnTo>
                    <a:pt x="1562735" y="1204849"/>
                  </a:lnTo>
                  <a:cubicBezTo>
                    <a:pt x="1570990" y="1211326"/>
                    <a:pt x="1572514" y="1223264"/>
                    <a:pt x="1566037" y="1231646"/>
                  </a:cubicBezTo>
                  <a:cubicBezTo>
                    <a:pt x="1559560" y="1240028"/>
                    <a:pt x="1547622" y="1241425"/>
                    <a:pt x="1539240" y="1234948"/>
                  </a:cubicBezTo>
                  <a:close/>
                  <a:moveTo>
                    <a:pt x="1479296" y="1187958"/>
                  </a:moveTo>
                  <a:lnTo>
                    <a:pt x="1449324" y="1164463"/>
                  </a:lnTo>
                  <a:cubicBezTo>
                    <a:pt x="1441069" y="1157986"/>
                    <a:pt x="1439545" y="1146048"/>
                    <a:pt x="1446022" y="1137666"/>
                  </a:cubicBezTo>
                  <a:cubicBezTo>
                    <a:pt x="1452499" y="1129284"/>
                    <a:pt x="1464437" y="1127887"/>
                    <a:pt x="1472819" y="1134364"/>
                  </a:cubicBezTo>
                  <a:lnTo>
                    <a:pt x="1502791" y="1157859"/>
                  </a:lnTo>
                  <a:cubicBezTo>
                    <a:pt x="1511046" y="1164336"/>
                    <a:pt x="1512570" y="1176274"/>
                    <a:pt x="1506093" y="1184656"/>
                  </a:cubicBezTo>
                  <a:cubicBezTo>
                    <a:pt x="1499616" y="1193038"/>
                    <a:pt x="1487678" y="1194435"/>
                    <a:pt x="1479296" y="1187958"/>
                  </a:cubicBezTo>
                  <a:close/>
                  <a:moveTo>
                    <a:pt x="1419352" y="1140968"/>
                  </a:moveTo>
                  <a:lnTo>
                    <a:pt x="1389380" y="1117473"/>
                  </a:lnTo>
                  <a:cubicBezTo>
                    <a:pt x="1381125" y="1110996"/>
                    <a:pt x="1379601" y="1099058"/>
                    <a:pt x="1386078" y="1090676"/>
                  </a:cubicBezTo>
                  <a:cubicBezTo>
                    <a:pt x="1392555" y="1082294"/>
                    <a:pt x="1404493" y="1080897"/>
                    <a:pt x="1412875" y="1087374"/>
                  </a:cubicBezTo>
                  <a:lnTo>
                    <a:pt x="1442847" y="1110869"/>
                  </a:lnTo>
                  <a:cubicBezTo>
                    <a:pt x="1451102" y="1117346"/>
                    <a:pt x="1452626" y="1129284"/>
                    <a:pt x="1446149" y="1137666"/>
                  </a:cubicBezTo>
                  <a:cubicBezTo>
                    <a:pt x="1439672" y="1146048"/>
                    <a:pt x="1427734" y="1147445"/>
                    <a:pt x="1419352" y="1140968"/>
                  </a:cubicBezTo>
                  <a:close/>
                  <a:moveTo>
                    <a:pt x="1359408" y="1093978"/>
                  </a:moveTo>
                  <a:lnTo>
                    <a:pt x="1329436" y="1070483"/>
                  </a:lnTo>
                  <a:cubicBezTo>
                    <a:pt x="1321181" y="1064006"/>
                    <a:pt x="1319657" y="1052068"/>
                    <a:pt x="1326134" y="1043686"/>
                  </a:cubicBezTo>
                  <a:cubicBezTo>
                    <a:pt x="1332611" y="1035304"/>
                    <a:pt x="1344549" y="1033907"/>
                    <a:pt x="1352931" y="1040384"/>
                  </a:cubicBezTo>
                  <a:lnTo>
                    <a:pt x="1382903" y="1063879"/>
                  </a:lnTo>
                  <a:cubicBezTo>
                    <a:pt x="1391158" y="1070356"/>
                    <a:pt x="1392682" y="1082294"/>
                    <a:pt x="1386205" y="1090676"/>
                  </a:cubicBezTo>
                  <a:cubicBezTo>
                    <a:pt x="1379728" y="1099058"/>
                    <a:pt x="1367790" y="1100455"/>
                    <a:pt x="1359408" y="1093978"/>
                  </a:cubicBezTo>
                  <a:close/>
                  <a:moveTo>
                    <a:pt x="1299464" y="1046988"/>
                  </a:moveTo>
                  <a:lnTo>
                    <a:pt x="1269492" y="1023493"/>
                  </a:lnTo>
                  <a:cubicBezTo>
                    <a:pt x="1261237" y="1017016"/>
                    <a:pt x="1259713" y="1005078"/>
                    <a:pt x="1266190" y="996696"/>
                  </a:cubicBezTo>
                  <a:cubicBezTo>
                    <a:pt x="1272667" y="988314"/>
                    <a:pt x="1284605" y="986917"/>
                    <a:pt x="1292987" y="993394"/>
                  </a:cubicBezTo>
                  <a:lnTo>
                    <a:pt x="1322959" y="1016889"/>
                  </a:lnTo>
                  <a:cubicBezTo>
                    <a:pt x="1331214" y="1023366"/>
                    <a:pt x="1332738" y="1035304"/>
                    <a:pt x="1326261" y="1043686"/>
                  </a:cubicBezTo>
                  <a:cubicBezTo>
                    <a:pt x="1319784" y="1052068"/>
                    <a:pt x="1307846" y="1053465"/>
                    <a:pt x="1299464" y="1046988"/>
                  </a:cubicBezTo>
                  <a:close/>
                  <a:moveTo>
                    <a:pt x="1239520" y="999998"/>
                  </a:moveTo>
                  <a:lnTo>
                    <a:pt x="1209548" y="976503"/>
                  </a:lnTo>
                  <a:cubicBezTo>
                    <a:pt x="1201293" y="970026"/>
                    <a:pt x="1199769" y="958088"/>
                    <a:pt x="1206246" y="949706"/>
                  </a:cubicBezTo>
                  <a:cubicBezTo>
                    <a:pt x="1212723" y="941324"/>
                    <a:pt x="1224661" y="939927"/>
                    <a:pt x="1233043" y="946404"/>
                  </a:cubicBezTo>
                  <a:lnTo>
                    <a:pt x="1263015" y="969899"/>
                  </a:lnTo>
                  <a:cubicBezTo>
                    <a:pt x="1271270" y="976376"/>
                    <a:pt x="1272794" y="988314"/>
                    <a:pt x="1266317" y="996696"/>
                  </a:cubicBezTo>
                  <a:cubicBezTo>
                    <a:pt x="1259840" y="1005078"/>
                    <a:pt x="1247902" y="1006475"/>
                    <a:pt x="1239520" y="999998"/>
                  </a:cubicBezTo>
                  <a:close/>
                  <a:moveTo>
                    <a:pt x="1179576" y="953008"/>
                  </a:moveTo>
                  <a:lnTo>
                    <a:pt x="1149604" y="929513"/>
                  </a:lnTo>
                  <a:cubicBezTo>
                    <a:pt x="1141349" y="923036"/>
                    <a:pt x="1139825" y="911098"/>
                    <a:pt x="1146302" y="902716"/>
                  </a:cubicBezTo>
                  <a:cubicBezTo>
                    <a:pt x="1152779" y="894334"/>
                    <a:pt x="1164717" y="892937"/>
                    <a:pt x="1173099" y="899414"/>
                  </a:cubicBezTo>
                  <a:lnTo>
                    <a:pt x="1203071" y="922909"/>
                  </a:lnTo>
                  <a:cubicBezTo>
                    <a:pt x="1211326" y="929386"/>
                    <a:pt x="1212850" y="941324"/>
                    <a:pt x="1206373" y="949706"/>
                  </a:cubicBezTo>
                  <a:cubicBezTo>
                    <a:pt x="1199896" y="958088"/>
                    <a:pt x="1187958" y="959485"/>
                    <a:pt x="1179576" y="953008"/>
                  </a:cubicBezTo>
                  <a:close/>
                  <a:moveTo>
                    <a:pt x="1119632" y="906018"/>
                  </a:moveTo>
                  <a:lnTo>
                    <a:pt x="1089660" y="882523"/>
                  </a:lnTo>
                  <a:cubicBezTo>
                    <a:pt x="1081405" y="876046"/>
                    <a:pt x="1079881" y="864108"/>
                    <a:pt x="1086358" y="855726"/>
                  </a:cubicBezTo>
                  <a:cubicBezTo>
                    <a:pt x="1092835" y="847344"/>
                    <a:pt x="1104773" y="845947"/>
                    <a:pt x="1113155" y="852424"/>
                  </a:cubicBezTo>
                  <a:lnTo>
                    <a:pt x="1143127" y="875919"/>
                  </a:lnTo>
                  <a:cubicBezTo>
                    <a:pt x="1151382" y="882396"/>
                    <a:pt x="1152906" y="894334"/>
                    <a:pt x="1146429" y="902716"/>
                  </a:cubicBezTo>
                  <a:cubicBezTo>
                    <a:pt x="1139952" y="911098"/>
                    <a:pt x="1128014" y="912495"/>
                    <a:pt x="1119632" y="906018"/>
                  </a:cubicBezTo>
                  <a:close/>
                  <a:moveTo>
                    <a:pt x="1059688" y="859028"/>
                  </a:moveTo>
                  <a:lnTo>
                    <a:pt x="1029716" y="835533"/>
                  </a:lnTo>
                  <a:cubicBezTo>
                    <a:pt x="1021461" y="829056"/>
                    <a:pt x="1019937" y="817118"/>
                    <a:pt x="1026414" y="808736"/>
                  </a:cubicBezTo>
                  <a:cubicBezTo>
                    <a:pt x="1032891" y="800354"/>
                    <a:pt x="1044829" y="798957"/>
                    <a:pt x="1053211" y="805434"/>
                  </a:cubicBezTo>
                  <a:lnTo>
                    <a:pt x="1083183" y="828929"/>
                  </a:lnTo>
                  <a:cubicBezTo>
                    <a:pt x="1091438" y="835406"/>
                    <a:pt x="1092962" y="847344"/>
                    <a:pt x="1086485" y="855726"/>
                  </a:cubicBezTo>
                  <a:cubicBezTo>
                    <a:pt x="1080008" y="864108"/>
                    <a:pt x="1068070" y="865505"/>
                    <a:pt x="1059688" y="859028"/>
                  </a:cubicBezTo>
                  <a:close/>
                  <a:moveTo>
                    <a:pt x="999744" y="812038"/>
                  </a:moveTo>
                  <a:lnTo>
                    <a:pt x="969772" y="788543"/>
                  </a:lnTo>
                  <a:cubicBezTo>
                    <a:pt x="961517" y="782066"/>
                    <a:pt x="959993" y="770128"/>
                    <a:pt x="966470" y="761746"/>
                  </a:cubicBezTo>
                  <a:cubicBezTo>
                    <a:pt x="972947" y="753364"/>
                    <a:pt x="984885" y="751967"/>
                    <a:pt x="993267" y="758444"/>
                  </a:cubicBezTo>
                  <a:lnTo>
                    <a:pt x="1023239" y="781939"/>
                  </a:lnTo>
                  <a:cubicBezTo>
                    <a:pt x="1031494" y="788416"/>
                    <a:pt x="1033018" y="800354"/>
                    <a:pt x="1026541" y="808736"/>
                  </a:cubicBezTo>
                  <a:cubicBezTo>
                    <a:pt x="1020064" y="817118"/>
                    <a:pt x="1008126" y="818515"/>
                    <a:pt x="999744" y="812038"/>
                  </a:cubicBezTo>
                  <a:close/>
                  <a:moveTo>
                    <a:pt x="939800" y="765048"/>
                  </a:moveTo>
                  <a:lnTo>
                    <a:pt x="909447" y="741426"/>
                  </a:lnTo>
                  <a:cubicBezTo>
                    <a:pt x="901192" y="734949"/>
                    <a:pt x="899668" y="723011"/>
                    <a:pt x="906145" y="714629"/>
                  </a:cubicBezTo>
                  <a:cubicBezTo>
                    <a:pt x="912622" y="706247"/>
                    <a:pt x="924560" y="704850"/>
                    <a:pt x="932942" y="711327"/>
                  </a:cubicBezTo>
                  <a:lnTo>
                    <a:pt x="962914" y="734822"/>
                  </a:lnTo>
                  <a:cubicBezTo>
                    <a:pt x="971169" y="741299"/>
                    <a:pt x="972693" y="753237"/>
                    <a:pt x="966216" y="761619"/>
                  </a:cubicBezTo>
                  <a:cubicBezTo>
                    <a:pt x="959739" y="770001"/>
                    <a:pt x="947801" y="771398"/>
                    <a:pt x="939419" y="764921"/>
                  </a:cubicBezTo>
                  <a:close/>
                  <a:moveTo>
                    <a:pt x="879475" y="717931"/>
                  </a:moveTo>
                  <a:lnTo>
                    <a:pt x="849503" y="694436"/>
                  </a:lnTo>
                  <a:cubicBezTo>
                    <a:pt x="841248" y="687959"/>
                    <a:pt x="839724" y="676021"/>
                    <a:pt x="846201" y="667639"/>
                  </a:cubicBezTo>
                  <a:cubicBezTo>
                    <a:pt x="852678" y="659257"/>
                    <a:pt x="864616" y="657860"/>
                    <a:pt x="872998" y="664337"/>
                  </a:cubicBezTo>
                  <a:lnTo>
                    <a:pt x="902970" y="687832"/>
                  </a:lnTo>
                  <a:cubicBezTo>
                    <a:pt x="911225" y="694309"/>
                    <a:pt x="912749" y="706247"/>
                    <a:pt x="906272" y="714629"/>
                  </a:cubicBezTo>
                  <a:cubicBezTo>
                    <a:pt x="899795" y="723011"/>
                    <a:pt x="887857" y="724408"/>
                    <a:pt x="879475" y="717931"/>
                  </a:cubicBezTo>
                  <a:close/>
                  <a:moveTo>
                    <a:pt x="819531" y="670941"/>
                  </a:moveTo>
                  <a:lnTo>
                    <a:pt x="789559" y="647446"/>
                  </a:lnTo>
                  <a:cubicBezTo>
                    <a:pt x="781304" y="640969"/>
                    <a:pt x="779780" y="629031"/>
                    <a:pt x="786257" y="620649"/>
                  </a:cubicBezTo>
                  <a:cubicBezTo>
                    <a:pt x="792734" y="612267"/>
                    <a:pt x="804672" y="610870"/>
                    <a:pt x="813054" y="617347"/>
                  </a:cubicBezTo>
                  <a:lnTo>
                    <a:pt x="843026" y="640842"/>
                  </a:lnTo>
                  <a:cubicBezTo>
                    <a:pt x="851281" y="647319"/>
                    <a:pt x="852805" y="659257"/>
                    <a:pt x="846328" y="667639"/>
                  </a:cubicBezTo>
                  <a:cubicBezTo>
                    <a:pt x="839851" y="676021"/>
                    <a:pt x="827913" y="677418"/>
                    <a:pt x="819531" y="670941"/>
                  </a:cubicBezTo>
                  <a:close/>
                  <a:moveTo>
                    <a:pt x="759587" y="623951"/>
                  </a:moveTo>
                  <a:lnTo>
                    <a:pt x="729615" y="600456"/>
                  </a:lnTo>
                  <a:cubicBezTo>
                    <a:pt x="721360" y="593979"/>
                    <a:pt x="719836" y="582041"/>
                    <a:pt x="726313" y="573659"/>
                  </a:cubicBezTo>
                  <a:cubicBezTo>
                    <a:pt x="732790" y="565277"/>
                    <a:pt x="744728" y="563880"/>
                    <a:pt x="753110" y="570357"/>
                  </a:cubicBezTo>
                  <a:lnTo>
                    <a:pt x="783082" y="593852"/>
                  </a:lnTo>
                  <a:cubicBezTo>
                    <a:pt x="791337" y="600329"/>
                    <a:pt x="792861" y="612267"/>
                    <a:pt x="786384" y="620649"/>
                  </a:cubicBezTo>
                  <a:cubicBezTo>
                    <a:pt x="779907" y="629031"/>
                    <a:pt x="767969" y="630428"/>
                    <a:pt x="759587" y="623951"/>
                  </a:cubicBezTo>
                  <a:close/>
                  <a:moveTo>
                    <a:pt x="699643" y="576961"/>
                  </a:moveTo>
                  <a:lnTo>
                    <a:pt x="669671" y="553466"/>
                  </a:lnTo>
                  <a:cubicBezTo>
                    <a:pt x="661416" y="546989"/>
                    <a:pt x="659892" y="535051"/>
                    <a:pt x="666369" y="526669"/>
                  </a:cubicBezTo>
                  <a:cubicBezTo>
                    <a:pt x="672846" y="518287"/>
                    <a:pt x="684784" y="516890"/>
                    <a:pt x="693166" y="523367"/>
                  </a:cubicBezTo>
                  <a:lnTo>
                    <a:pt x="723138" y="546862"/>
                  </a:lnTo>
                  <a:cubicBezTo>
                    <a:pt x="731393" y="553339"/>
                    <a:pt x="732917" y="565277"/>
                    <a:pt x="726440" y="573659"/>
                  </a:cubicBezTo>
                  <a:cubicBezTo>
                    <a:pt x="719963" y="582041"/>
                    <a:pt x="708025" y="583438"/>
                    <a:pt x="699643" y="576961"/>
                  </a:cubicBezTo>
                  <a:close/>
                  <a:moveTo>
                    <a:pt x="639699" y="529971"/>
                  </a:moveTo>
                  <a:lnTo>
                    <a:pt x="609727" y="506476"/>
                  </a:lnTo>
                  <a:cubicBezTo>
                    <a:pt x="601472" y="499999"/>
                    <a:pt x="599948" y="488061"/>
                    <a:pt x="606425" y="479679"/>
                  </a:cubicBezTo>
                  <a:cubicBezTo>
                    <a:pt x="612902" y="471297"/>
                    <a:pt x="624840" y="469900"/>
                    <a:pt x="633222" y="476377"/>
                  </a:cubicBezTo>
                  <a:lnTo>
                    <a:pt x="663194" y="499872"/>
                  </a:lnTo>
                  <a:cubicBezTo>
                    <a:pt x="671449" y="506349"/>
                    <a:pt x="672973" y="518287"/>
                    <a:pt x="666496" y="526669"/>
                  </a:cubicBezTo>
                  <a:cubicBezTo>
                    <a:pt x="660019" y="535051"/>
                    <a:pt x="648081" y="536448"/>
                    <a:pt x="639699" y="529971"/>
                  </a:cubicBezTo>
                  <a:close/>
                  <a:moveTo>
                    <a:pt x="579755" y="482981"/>
                  </a:moveTo>
                  <a:lnTo>
                    <a:pt x="549783" y="459486"/>
                  </a:lnTo>
                  <a:cubicBezTo>
                    <a:pt x="541528" y="453009"/>
                    <a:pt x="540004" y="441071"/>
                    <a:pt x="546481" y="432689"/>
                  </a:cubicBezTo>
                  <a:cubicBezTo>
                    <a:pt x="552958" y="424307"/>
                    <a:pt x="564896" y="422910"/>
                    <a:pt x="573278" y="429387"/>
                  </a:cubicBezTo>
                  <a:lnTo>
                    <a:pt x="603250" y="452882"/>
                  </a:lnTo>
                  <a:cubicBezTo>
                    <a:pt x="611505" y="459359"/>
                    <a:pt x="613029" y="471297"/>
                    <a:pt x="606552" y="479679"/>
                  </a:cubicBezTo>
                  <a:cubicBezTo>
                    <a:pt x="600075" y="488061"/>
                    <a:pt x="588137" y="489458"/>
                    <a:pt x="579755" y="482981"/>
                  </a:cubicBezTo>
                  <a:close/>
                  <a:moveTo>
                    <a:pt x="519811" y="435991"/>
                  </a:moveTo>
                  <a:lnTo>
                    <a:pt x="489839" y="412496"/>
                  </a:lnTo>
                  <a:cubicBezTo>
                    <a:pt x="481584" y="406019"/>
                    <a:pt x="480060" y="394081"/>
                    <a:pt x="486537" y="385699"/>
                  </a:cubicBezTo>
                  <a:cubicBezTo>
                    <a:pt x="493014" y="377317"/>
                    <a:pt x="504952" y="375920"/>
                    <a:pt x="513334" y="382397"/>
                  </a:cubicBezTo>
                  <a:lnTo>
                    <a:pt x="543306" y="405892"/>
                  </a:lnTo>
                  <a:cubicBezTo>
                    <a:pt x="551561" y="412369"/>
                    <a:pt x="553085" y="424307"/>
                    <a:pt x="546608" y="432689"/>
                  </a:cubicBezTo>
                  <a:cubicBezTo>
                    <a:pt x="540131" y="441071"/>
                    <a:pt x="528193" y="442468"/>
                    <a:pt x="519811" y="435991"/>
                  </a:cubicBezTo>
                  <a:close/>
                  <a:moveTo>
                    <a:pt x="459867" y="389001"/>
                  </a:moveTo>
                  <a:lnTo>
                    <a:pt x="429895" y="365506"/>
                  </a:lnTo>
                  <a:cubicBezTo>
                    <a:pt x="421640" y="359029"/>
                    <a:pt x="420116" y="347091"/>
                    <a:pt x="426593" y="338709"/>
                  </a:cubicBezTo>
                  <a:cubicBezTo>
                    <a:pt x="433070" y="330327"/>
                    <a:pt x="445008" y="328930"/>
                    <a:pt x="453390" y="335407"/>
                  </a:cubicBezTo>
                  <a:lnTo>
                    <a:pt x="483108" y="358902"/>
                  </a:lnTo>
                  <a:cubicBezTo>
                    <a:pt x="491363" y="365379"/>
                    <a:pt x="492887" y="377317"/>
                    <a:pt x="486410" y="385699"/>
                  </a:cubicBezTo>
                  <a:cubicBezTo>
                    <a:pt x="479933" y="394081"/>
                    <a:pt x="467995" y="395478"/>
                    <a:pt x="459613" y="389001"/>
                  </a:cubicBezTo>
                  <a:close/>
                  <a:moveTo>
                    <a:pt x="399669" y="342011"/>
                  </a:moveTo>
                  <a:lnTo>
                    <a:pt x="369697" y="318516"/>
                  </a:lnTo>
                  <a:cubicBezTo>
                    <a:pt x="361442" y="312039"/>
                    <a:pt x="359918" y="300101"/>
                    <a:pt x="366395" y="291719"/>
                  </a:cubicBezTo>
                  <a:cubicBezTo>
                    <a:pt x="372872" y="283337"/>
                    <a:pt x="384810" y="281940"/>
                    <a:pt x="393192" y="288417"/>
                  </a:cubicBezTo>
                  <a:lnTo>
                    <a:pt x="423164" y="311912"/>
                  </a:lnTo>
                  <a:cubicBezTo>
                    <a:pt x="431419" y="318389"/>
                    <a:pt x="432943" y="330327"/>
                    <a:pt x="426466" y="338709"/>
                  </a:cubicBezTo>
                  <a:cubicBezTo>
                    <a:pt x="419989" y="347091"/>
                    <a:pt x="408051" y="348488"/>
                    <a:pt x="399669" y="342011"/>
                  </a:cubicBezTo>
                  <a:close/>
                  <a:moveTo>
                    <a:pt x="339725" y="295021"/>
                  </a:moveTo>
                  <a:lnTo>
                    <a:pt x="309753" y="271526"/>
                  </a:lnTo>
                  <a:cubicBezTo>
                    <a:pt x="301498" y="265049"/>
                    <a:pt x="299974" y="253111"/>
                    <a:pt x="306451" y="244729"/>
                  </a:cubicBezTo>
                  <a:cubicBezTo>
                    <a:pt x="312928" y="236347"/>
                    <a:pt x="324866" y="234950"/>
                    <a:pt x="333248" y="241427"/>
                  </a:cubicBezTo>
                  <a:lnTo>
                    <a:pt x="363220" y="264922"/>
                  </a:lnTo>
                  <a:cubicBezTo>
                    <a:pt x="371475" y="271399"/>
                    <a:pt x="372999" y="283337"/>
                    <a:pt x="366522" y="291719"/>
                  </a:cubicBezTo>
                  <a:cubicBezTo>
                    <a:pt x="360045" y="300101"/>
                    <a:pt x="348107" y="301498"/>
                    <a:pt x="339725" y="295021"/>
                  </a:cubicBezTo>
                  <a:close/>
                  <a:moveTo>
                    <a:pt x="279781" y="248031"/>
                  </a:moveTo>
                  <a:lnTo>
                    <a:pt x="249809" y="224536"/>
                  </a:lnTo>
                  <a:cubicBezTo>
                    <a:pt x="241554" y="218059"/>
                    <a:pt x="240030" y="206121"/>
                    <a:pt x="246507" y="197739"/>
                  </a:cubicBezTo>
                  <a:cubicBezTo>
                    <a:pt x="252984" y="189357"/>
                    <a:pt x="264922" y="187960"/>
                    <a:pt x="273304" y="194437"/>
                  </a:cubicBezTo>
                  <a:lnTo>
                    <a:pt x="303276" y="217932"/>
                  </a:lnTo>
                  <a:cubicBezTo>
                    <a:pt x="311531" y="224409"/>
                    <a:pt x="313055" y="236347"/>
                    <a:pt x="306578" y="244729"/>
                  </a:cubicBezTo>
                  <a:cubicBezTo>
                    <a:pt x="300101" y="253111"/>
                    <a:pt x="288163" y="254508"/>
                    <a:pt x="279781" y="248031"/>
                  </a:cubicBezTo>
                  <a:close/>
                  <a:moveTo>
                    <a:pt x="219837" y="201041"/>
                  </a:moveTo>
                  <a:lnTo>
                    <a:pt x="189865" y="177546"/>
                  </a:lnTo>
                  <a:cubicBezTo>
                    <a:pt x="181610" y="171069"/>
                    <a:pt x="180086" y="159131"/>
                    <a:pt x="186563" y="150749"/>
                  </a:cubicBezTo>
                  <a:cubicBezTo>
                    <a:pt x="193040" y="142367"/>
                    <a:pt x="204978" y="140970"/>
                    <a:pt x="213360" y="147447"/>
                  </a:cubicBezTo>
                  <a:lnTo>
                    <a:pt x="243332" y="170942"/>
                  </a:lnTo>
                  <a:cubicBezTo>
                    <a:pt x="251587" y="177419"/>
                    <a:pt x="253111" y="189357"/>
                    <a:pt x="246634" y="197739"/>
                  </a:cubicBezTo>
                  <a:cubicBezTo>
                    <a:pt x="240157" y="206121"/>
                    <a:pt x="228219" y="207518"/>
                    <a:pt x="219837" y="201041"/>
                  </a:cubicBezTo>
                  <a:close/>
                  <a:moveTo>
                    <a:pt x="159893" y="154051"/>
                  </a:moveTo>
                  <a:lnTo>
                    <a:pt x="129667" y="130429"/>
                  </a:lnTo>
                  <a:cubicBezTo>
                    <a:pt x="121412" y="123952"/>
                    <a:pt x="119888" y="112014"/>
                    <a:pt x="126365" y="103632"/>
                  </a:cubicBezTo>
                  <a:cubicBezTo>
                    <a:pt x="132842" y="95250"/>
                    <a:pt x="144780" y="93853"/>
                    <a:pt x="153162" y="100330"/>
                  </a:cubicBezTo>
                  <a:lnTo>
                    <a:pt x="183134" y="123825"/>
                  </a:lnTo>
                  <a:cubicBezTo>
                    <a:pt x="191389" y="130302"/>
                    <a:pt x="192913" y="142240"/>
                    <a:pt x="186436" y="150622"/>
                  </a:cubicBezTo>
                  <a:cubicBezTo>
                    <a:pt x="179959" y="159004"/>
                    <a:pt x="168021" y="160401"/>
                    <a:pt x="159639" y="153924"/>
                  </a:cubicBezTo>
                  <a:close/>
                  <a:moveTo>
                    <a:pt x="99695" y="106934"/>
                  </a:moveTo>
                  <a:lnTo>
                    <a:pt x="69723" y="83439"/>
                  </a:lnTo>
                  <a:cubicBezTo>
                    <a:pt x="61468" y="76962"/>
                    <a:pt x="59944" y="65024"/>
                    <a:pt x="66421" y="56642"/>
                  </a:cubicBezTo>
                  <a:cubicBezTo>
                    <a:pt x="72898" y="48260"/>
                    <a:pt x="84836" y="46863"/>
                    <a:pt x="93218" y="53340"/>
                  </a:cubicBezTo>
                  <a:lnTo>
                    <a:pt x="123190" y="76962"/>
                  </a:lnTo>
                  <a:cubicBezTo>
                    <a:pt x="131445" y="83439"/>
                    <a:pt x="132969" y="95377"/>
                    <a:pt x="126492" y="103759"/>
                  </a:cubicBezTo>
                  <a:cubicBezTo>
                    <a:pt x="120015" y="112141"/>
                    <a:pt x="108077" y="113538"/>
                    <a:pt x="99695" y="107061"/>
                  </a:cubicBezTo>
                  <a:close/>
                  <a:moveTo>
                    <a:pt x="39751" y="59944"/>
                  </a:moveTo>
                  <a:lnTo>
                    <a:pt x="9779" y="36449"/>
                  </a:lnTo>
                  <a:cubicBezTo>
                    <a:pt x="1524" y="29972"/>
                    <a:pt x="0" y="17907"/>
                    <a:pt x="6477" y="9652"/>
                  </a:cubicBezTo>
                  <a:cubicBezTo>
                    <a:pt x="12954" y="1397"/>
                    <a:pt x="25019" y="0"/>
                    <a:pt x="33274" y="6477"/>
                  </a:cubicBezTo>
                  <a:lnTo>
                    <a:pt x="63246" y="29972"/>
                  </a:lnTo>
                  <a:cubicBezTo>
                    <a:pt x="71501" y="36449"/>
                    <a:pt x="73025" y="48387"/>
                    <a:pt x="66548" y="56769"/>
                  </a:cubicBezTo>
                  <a:cubicBezTo>
                    <a:pt x="60071" y="65151"/>
                    <a:pt x="48133" y="66548"/>
                    <a:pt x="39751" y="60071"/>
                  </a:cubicBezTo>
                  <a:close/>
                  <a:moveTo>
                    <a:pt x="1719199" y="1375918"/>
                  </a:moveTo>
                  <a:lnTo>
                    <a:pt x="1689227" y="1352423"/>
                  </a:lnTo>
                  <a:cubicBezTo>
                    <a:pt x="1680972" y="1345946"/>
                    <a:pt x="1679448" y="1334008"/>
                    <a:pt x="1685925" y="1325626"/>
                  </a:cubicBezTo>
                  <a:cubicBezTo>
                    <a:pt x="1692402" y="1317244"/>
                    <a:pt x="1704340" y="1315847"/>
                    <a:pt x="1712722" y="1322324"/>
                  </a:cubicBezTo>
                  <a:lnTo>
                    <a:pt x="1742694" y="1345819"/>
                  </a:lnTo>
                  <a:cubicBezTo>
                    <a:pt x="1750949" y="1352296"/>
                    <a:pt x="1752473" y="1364234"/>
                    <a:pt x="1745996" y="1372616"/>
                  </a:cubicBezTo>
                  <a:cubicBezTo>
                    <a:pt x="1739519" y="1380998"/>
                    <a:pt x="1727581" y="1382395"/>
                    <a:pt x="1719199" y="1375918"/>
                  </a:cubicBezTo>
                  <a:close/>
                </a:path>
              </a:pathLst>
            </a:custGeom>
            <a:solidFill>
              <a:srgbClr val="FFE799"/>
            </a:solidFill>
          </p:spPr>
          <p:txBody>
            <a:bodyPr/>
            <a:lstStyle/>
            <a:p>
              <a:endParaRPr lang="es-AR"/>
            </a:p>
          </p:txBody>
        </p:sp>
      </p:grpSp>
      <p:grpSp>
        <p:nvGrpSpPr>
          <p:cNvPr id="32" name="Group 32"/>
          <p:cNvGrpSpPr/>
          <p:nvPr/>
        </p:nvGrpSpPr>
        <p:grpSpPr>
          <a:xfrm>
            <a:off x="5643942" y="5653444"/>
            <a:ext cx="1117533" cy="1117533"/>
            <a:chOff x="0" y="0"/>
            <a:chExt cx="1490044" cy="1490044"/>
          </a:xfrm>
        </p:grpSpPr>
        <p:sp>
          <p:nvSpPr>
            <p:cNvPr id="33" name="Freeform 33"/>
            <p:cNvSpPr/>
            <p:nvPr/>
          </p:nvSpPr>
          <p:spPr>
            <a:xfrm>
              <a:off x="0" y="0"/>
              <a:ext cx="1490044" cy="1490044"/>
            </a:xfrm>
            <a:custGeom>
              <a:avLst/>
              <a:gdLst/>
              <a:ahLst/>
              <a:cxnLst/>
              <a:rect l="l" t="t" r="r" b="b"/>
              <a:pathLst>
                <a:path w="1490044" h="1490044">
                  <a:moveTo>
                    <a:pt x="0" y="0"/>
                  </a:moveTo>
                  <a:lnTo>
                    <a:pt x="1490044" y="0"/>
                  </a:lnTo>
                  <a:lnTo>
                    <a:pt x="1490044" y="1490044"/>
                  </a:lnTo>
                  <a:lnTo>
                    <a:pt x="0" y="1490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sp>
          <p:nvSpPr>
            <p:cNvPr id="34" name="Freeform 34"/>
            <p:cNvSpPr/>
            <p:nvPr/>
          </p:nvSpPr>
          <p:spPr>
            <a:xfrm>
              <a:off x="123066" y="123068"/>
              <a:ext cx="1243910" cy="1243910"/>
            </a:xfrm>
            <a:custGeom>
              <a:avLst/>
              <a:gdLst/>
              <a:ahLst/>
              <a:cxnLst/>
              <a:rect l="l" t="t" r="r" b="b"/>
              <a:pathLst>
                <a:path w="1243910" h="1243910">
                  <a:moveTo>
                    <a:pt x="0" y="0"/>
                  </a:moveTo>
                  <a:lnTo>
                    <a:pt x="1243910" y="0"/>
                  </a:lnTo>
                  <a:lnTo>
                    <a:pt x="1243910" y="1243910"/>
                  </a:lnTo>
                  <a:lnTo>
                    <a:pt x="0" y="1243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35" name="Freeform 35"/>
            <p:cNvSpPr/>
            <p:nvPr/>
          </p:nvSpPr>
          <p:spPr>
            <a:xfrm>
              <a:off x="447928" y="370800"/>
              <a:ext cx="698647" cy="679594"/>
            </a:xfrm>
            <a:custGeom>
              <a:avLst/>
              <a:gdLst/>
              <a:ahLst/>
              <a:cxnLst/>
              <a:rect l="l" t="t" r="r" b="b"/>
              <a:pathLst>
                <a:path w="698647" h="679594">
                  <a:moveTo>
                    <a:pt x="0" y="0"/>
                  </a:moveTo>
                  <a:lnTo>
                    <a:pt x="698647" y="0"/>
                  </a:lnTo>
                  <a:lnTo>
                    <a:pt x="698647" y="679593"/>
                  </a:lnTo>
                  <a:lnTo>
                    <a:pt x="0" y="679593"/>
                  </a:lnTo>
                  <a:lnTo>
                    <a:pt x="0" y="0"/>
                  </a:lnTo>
                  <a:close/>
                </a:path>
              </a:pathLst>
            </a:custGeom>
            <a:blipFill>
              <a:blip r:embed="rId10">
                <a:extLst>
                  <a:ext uri="{96DAC541-7B7A-43D3-8B79-37D633B846F1}">
                    <asvg:svgBlip xmlns:asvg="http://schemas.microsoft.com/office/drawing/2016/SVG/main" r:embed="rId11"/>
                  </a:ext>
                </a:extLst>
              </a:blip>
              <a:stretch>
                <a:fillRect l="-66" r="-66"/>
              </a:stretch>
            </a:blipFill>
          </p:spPr>
          <p:txBody>
            <a:bodyPr/>
            <a:lstStyle/>
            <a:p>
              <a:endParaRPr lang="es-AR"/>
            </a:p>
          </p:txBody>
        </p:sp>
      </p:grpSp>
      <p:grpSp>
        <p:nvGrpSpPr>
          <p:cNvPr id="36" name="Group 36"/>
          <p:cNvGrpSpPr/>
          <p:nvPr/>
        </p:nvGrpSpPr>
        <p:grpSpPr>
          <a:xfrm rot="99624">
            <a:off x="3582250" y="1278946"/>
            <a:ext cx="7460056" cy="974236"/>
            <a:chOff x="0" y="0"/>
            <a:chExt cx="5690718" cy="743171"/>
          </a:xfrm>
        </p:grpSpPr>
        <p:sp>
          <p:nvSpPr>
            <p:cNvPr id="37" name="Freeform 37"/>
            <p:cNvSpPr/>
            <p:nvPr/>
          </p:nvSpPr>
          <p:spPr>
            <a:xfrm>
              <a:off x="-1778" y="-1778"/>
              <a:ext cx="5694273" cy="746638"/>
            </a:xfrm>
            <a:custGeom>
              <a:avLst/>
              <a:gdLst/>
              <a:ahLst/>
              <a:cxnLst/>
              <a:rect l="l" t="t" r="r" b="b"/>
              <a:pathLst>
                <a:path w="5694273" h="746638">
                  <a:moveTo>
                    <a:pt x="134142" y="699694"/>
                  </a:moveTo>
                  <a:lnTo>
                    <a:pt x="189310" y="692711"/>
                  </a:lnTo>
                  <a:cubicBezTo>
                    <a:pt x="204561" y="690806"/>
                    <a:pt x="219623" y="696203"/>
                    <a:pt x="223012" y="704667"/>
                  </a:cubicBezTo>
                  <a:cubicBezTo>
                    <a:pt x="226402" y="713132"/>
                    <a:pt x="216799" y="721703"/>
                    <a:pt x="201736" y="723607"/>
                  </a:cubicBezTo>
                  <a:lnTo>
                    <a:pt x="146569" y="730590"/>
                  </a:lnTo>
                  <a:cubicBezTo>
                    <a:pt x="131318" y="732495"/>
                    <a:pt x="116255" y="727099"/>
                    <a:pt x="112866" y="718634"/>
                  </a:cubicBezTo>
                  <a:cubicBezTo>
                    <a:pt x="109477" y="710169"/>
                    <a:pt x="119079" y="701599"/>
                    <a:pt x="134142" y="699694"/>
                  </a:cubicBezTo>
                  <a:close/>
                  <a:moveTo>
                    <a:pt x="244289" y="685727"/>
                  </a:moveTo>
                  <a:lnTo>
                    <a:pt x="299456" y="678744"/>
                  </a:lnTo>
                  <a:cubicBezTo>
                    <a:pt x="314707" y="676840"/>
                    <a:pt x="329770" y="682236"/>
                    <a:pt x="333159" y="690701"/>
                  </a:cubicBezTo>
                  <a:cubicBezTo>
                    <a:pt x="336548" y="699165"/>
                    <a:pt x="326946" y="707736"/>
                    <a:pt x="311883" y="709640"/>
                  </a:cubicBezTo>
                  <a:lnTo>
                    <a:pt x="256715" y="716624"/>
                  </a:lnTo>
                  <a:cubicBezTo>
                    <a:pt x="241464" y="718528"/>
                    <a:pt x="226402" y="713132"/>
                    <a:pt x="223012" y="704667"/>
                  </a:cubicBezTo>
                  <a:cubicBezTo>
                    <a:pt x="219623" y="696203"/>
                    <a:pt x="229226" y="687632"/>
                    <a:pt x="244289" y="685727"/>
                  </a:cubicBezTo>
                  <a:close/>
                  <a:moveTo>
                    <a:pt x="354435" y="671761"/>
                  </a:moveTo>
                  <a:lnTo>
                    <a:pt x="409603" y="664777"/>
                  </a:lnTo>
                  <a:cubicBezTo>
                    <a:pt x="424854" y="662873"/>
                    <a:pt x="439916" y="668269"/>
                    <a:pt x="443306" y="676734"/>
                  </a:cubicBezTo>
                  <a:cubicBezTo>
                    <a:pt x="446695" y="685198"/>
                    <a:pt x="437092" y="693769"/>
                    <a:pt x="422029" y="695674"/>
                  </a:cubicBezTo>
                  <a:lnTo>
                    <a:pt x="366862" y="702657"/>
                  </a:lnTo>
                  <a:cubicBezTo>
                    <a:pt x="351611" y="704561"/>
                    <a:pt x="336548" y="699165"/>
                    <a:pt x="333159" y="690701"/>
                  </a:cubicBezTo>
                  <a:cubicBezTo>
                    <a:pt x="329770" y="682236"/>
                    <a:pt x="339372" y="673665"/>
                    <a:pt x="354435" y="671761"/>
                  </a:cubicBezTo>
                  <a:close/>
                  <a:moveTo>
                    <a:pt x="464582" y="657794"/>
                  </a:moveTo>
                  <a:lnTo>
                    <a:pt x="519749" y="650811"/>
                  </a:lnTo>
                  <a:cubicBezTo>
                    <a:pt x="535000" y="648906"/>
                    <a:pt x="550063" y="654302"/>
                    <a:pt x="553452" y="662767"/>
                  </a:cubicBezTo>
                  <a:cubicBezTo>
                    <a:pt x="556841" y="671232"/>
                    <a:pt x="547239" y="679802"/>
                    <a:pt x="532176" y="681707"/>
                  </a:cubicBezTo>
                  <a:lnTo>
                    <a:pt x="477009" y="688690"/>
                  </a:lnTo>
                  <a:cubicBezTo>
                    <a:pt x="461757" y="690595"/>
                    <a:pt x="446695" y="685198"/>
                    <a:pt x="443306" y="676734"/>
                  </a:cubicBezTo>
                  <a:cubicBezTo>
                    <a:pt x="439916" y="668269"/>
                    <a:pt x="449519" y="659699"/>
                    <a:pt x="464582" y="657794"/>
                  </a:cubicBezTo>
                  <a:close/>
                  <a:moveTo>
                    <a:pt x="574728" y="643827"/>
                  </a:moveTo>
                  <a:lnTo>
                    <a:pt x="629896" y="636844"/>
                  </a:lnTo>
                  <a:cubicBezTo>
                    <a:pt x="645147" y="634939"/>
                    <a:pt x="660210" y="640335"/>
                    <a:pt x="663599" y="648800"/>
                  </a:cubicBezTo>
                  <a:cubicBezTo>
                    <a:pt x="666988" y="657265"/>
                    <a:pt x="657385" y="665835"/>
                    <a:pt x="642322" y="667740"/>
                  </a:cubicBezTo>
                  <a:lnTo>
                    <a:pt x="587155" y="674723"/>
                  </a:lnTo>
                  <a:cubicBezTo>
                    <a:pt x="571904" y="676628"/>
                    <a:pt x="556841" y="671232"/>
                    <a:pt x="553452" y="662767"/>
                  </a:cubicBezTo>
                  <a:cubicBezTo>
                    <a:pt x="550063" y="654302"/>
                    <a:pt x="559665" y="645732"/>
                    <a:pt x="574728" y="643827"/>
                  </a:cubicBezTo>
                  <a:close/>
                  <a:moveTo>
                    <a:pt x="684875" y="629860"/>
                  </a:moveTo>
                  <a:lnTo>
                    <a:pt x="740042" y="622877"/>
                  </a:lnTo>
                  <a:cubicBezTo>
                    <a:pt x="755293" y="620972"/>
                    <a:pt x="770356" y="626369"/>
                    <a:pt x="773745" y="634833"/>
                  </a:cubicBezTo>
                  <a:cubicBezTo>
                    <a:pt x="777134" y="643298"/>
                    <a:pt x="767532" y="651869"/>
                    <a:pt x="752469" y="653773"/>
                  </a:cubicBezTo>
                  <a:lnTo>
                    <a:pt x="697302" y="660757"/>
                  </a:lnTo>
                  <a:cubicBezTo>
                    <a:pt x="682051" y="662661"/>
                    <a:pt x="666988" y="657265"/>
                    <a:pt x="663599" y="648800"/>
                  </a:cubicBezTo>
                  <a:cubicBezTo>
                    <a:pt x="660210" y="640335"/>
                    <a:pt x="669812" y="631765"/>
                    <a:pt x="684875" y="629860"/>
                  </a:cubicBezTo>
                  <a:close/>
                  <a:moveTo>
                    <a:pt x="795021" y="615894"/>
                  </a:moveTo>
                  <a:lnTo>
                    <a:pt x="850189" y="608910"/>
                  </a:lnTo>
                  <a:cubicBezTo>
                    <a:pt x="865440" y="607006"/>
                    <a:pt x="880503" y="612402"/>
                    <a:pt x="883892" y="620867"/>
                  </a:cubicBezTo>
                  <a:cubicBezTo>
                    <a:pt x="887281" y="629331"/>
                    <a:pt x="877678" y="637902"/>
                    <a:pt x="862616" y="639806"/>
                  </a:cubicBezTo>
                  <a:lnTo>
                    <a:pt x="807448" y="646790"/>
                  </a:lnTo>
                  <a:cubicBezTo>
                    <a:pt x="792197" y="648694"/>
                    <a:pt x="777134" y="643298"/>
                    <a:pt x="773745" y="634833"/>
                  </a:cubicBezTo>
                  <a:cubicBezTo>
                    <a:pt x="770356" y="626369"/>
                    <a:pt x="779959" y="617798"/>
                    <a:pt x="795021" y="615894"/>
                  </a:cubicBezTo>
                  <a:close/>
                  <a:moveTo>
                    <a:pt x="905544" y="602244"/>
                  </a:moveTo>
                  <a:lnTo>
                    <a:pt x="960712" y="595261"/>
                  </a:lnTo>
                  <a:cubicBezTo>
                    <a:pt x="975963" y="593356"/>
                    <a:pt x="991026" y="598752"/>
                    <a:pt x="994415" y="607217"/>
                  </a:cubicBezTo>
                  <a:cubicBezTo>
                    <a:pt x="997804" y="615682"/>
                    <a:pt x="988201" y="624252"/>
                    <a:pt x="973139" y="626157"/>
                  </a:cubicBezTo>
                  <a:lnTo>
                    <a:pt x="917971" y="633140"/>
                  </a:lnTo>
                  <a:cubicBezTo>
                    <a:pt x="902720" y="635045"/>
                    <a:pt x="887657" y="629649"/>
                    <a:pt x="884268" y="621184"/>
                  </a:cubicBezTo>
                  <a:cubicBezTo>
                    <a:pt x="880879" y="612719"/>
                    <a:pt x="890482" y="604149"/>
                    <a:pt x="905544" y="602244"/>
                  </a:cubicBezTo>
                  <a:close/>
                  <a:moveTo>
                    <a:pt x="1015691" y="588277"/>
                  </a:moveTo>
                  <a:lnTo>
                    <a:pt x="1070858" y="581294"/>
                  </a:lnTo>
                  <a:cubicBezTo>
                    <a:pt x="1086109" y="579389"/>
                    <a:pt x="1101172" y="584786"/>
                    <a:pt x="1104561" y="593250"/>
                  </a:cubicBezTo>
                  <a:cubicBezTo>
                    <a:pt x="1107950" y="601715"/>
                    <a:pt x="1098348" y="610286"/>
                    <a:pt x="1083285" y="612190"/>
                  </a:cubicBezTo>
                  <a:lnTo>
                    <a:pt x="1028118" y="619174"/>
                  </a:lnTo>
                  <a:cubicBezTo>
                    <a:pt x="1012867" y="621078"/>
                    <a:pt x="997804" y="615682"/>
                    <a:pt x="994415" y="607217"/>
                  </a:cubicBezTo>
                  <a:cubicBezTo>
                    <a:pt x="991026" y="598752"/>
                    <a:pt x="1000628" y="590182"/>
                    <a:pt x="1015691" y="588277"/>
                  </a:cubicBezTo>
                  <a:close/>
                  <a:moveTo>
                    <a:pt x="1125837" y="574311"/>
                  </a:moveTo>
                  <a:lnTo>
                    <a:pt x="1181005" y="567327"/>
                  </a:lnTo>
                  <a:cubicBezTo>
                    <a:pt x="1196256" y="565423"/>
                    <a:pt x="1211319" y="570819"/>
                    <a:pt x="1214708" y="579284"/>
                  </a:cubicBezTo>
                  <a:cubicBezTo>
                    <a:pt x="1218097" y="587748"/>
                    <a:pt x="1208494" y="596319"/>
                    <a:pt x="1193432" y="598223"/>
                  </a:cubicBezTo>
                  <a:lnTo>
                    <a:pt x="1138264" y="605207"/>
                  </a:lnTo>
                  <a:cubicBezTo>
                    <a:pt x="1123013" y="607111"/>
                    <a:pt x="1107950" y="601715"/>
                    <a:pt x="1104561" y="593250"/>
                  </a:cubicBezTo>
                  <a:cubicBezTo>
                    <a:pt x="1101172" y="584786"/>
                    <a:pt x="1110775" y="576215"/>
                    <a:pt x="1125837" y="574311"/>
                  </a:cubicBezTo>
                  <a:close/>
                  <a:moveTo>
                    <a:pt x="1235984" y="560344"/>
                  </a:moveTo>
                  <a:lnTo>
                    <a:pt x="1291152" y="553360"/>
                  </a:lnTo>
                  <a:cubicBezTo>
                    <a:pt x="1306403" y="551456"/>
                    <a:pt x="1321465" y="556852"/>
                    <a:pt x="1324854" y="565317"/>
                  </a:cubicBezTo>
                  <a:cubicBezTo>
                    <a:pt x="1328243" y="573782"/>
                    <a:pt x="1318641" y="582352"/>
                    <a:pt x="1303578" y="584257"/>
                  </a:cubicBezTo>
                  <a:lnTo>
                    <a:pt x="1248411" y="591240"/>
                  </a:lnTo>
                  <a:cubicBezTo>
                    <a:pt x="1233160" y="593145"/>
                    <a:pt x="1218097" y="587748"/>
                    <a:pt x="1214708" y="579284"/>
                  </a:cubicBezTo>
                  <a:cubicBezTo>
                    <a:pt x="1211319" y="570819"/>
                    <a:pt x="1220921" y="562248"/>
                    <a:pt x="1235984" y="560344"/>
                  </a:cubicBezTo>
                  <a:close/>
                  <a:moveTo>
                    <a:pt x="1346131" y="546377"/>
                  </a:moveTo>
                  <a:lnTo>
                    <a:pt x="1401298" y="539394"/>
                  </a:lnTo>
                  <a:cubicBezTo>
                    <a:pt x="1416549" y="537489"/>
                    <a:pt x="1431612" y="542885"/>
                    <a:pt x="1435001" y="551350"/>
                  </a:cubicBezTo>
                  <a:cubicBezTo>
                    <a:pt x="1438390" y="559815"/>
                    <a:pt x="1428788" y="568385"/>
                    <a:pt x="1413725" y="570290"/>
                  </a:cubicBezTo>
                  <a:lnTo>
                    <a:pt x="1358557" y="577273"/>
                  </a:lnTo>
                  <a:cubicBezTo>
                    <a:pt x="1343306" y="579178"/>
                    <a:pt x="1328243" y="573782"/>
                    <a:pt x="1324854" y="565317"/>
                  </a:cubicBezTo>
                  <a:cubicBezTo>
                    <a:pt x="1321465" y="556852"/>
                    <a:pt x="1331068" y="548282"/>
                    <a:pt x="1346131" y="546377"/>
                  </a:cubicBezTo>
                  <a:close/>
                  <a:moveTo>
                    <a:pt x="1456277" y="532410"/>
                  </a:moveTo>
                  <a:lnTo>
                    <a:pt x="1511445" y="525427"/>
                  </a:lnTo>
                  <a:cubicBezTo>
                    <a:pt x="1526696" y="523522"/>
                    <a:pt x="1541758" y="528919"/>
                    <a:pt x="1545148" y="537383"/>
                  </a:cubicBezTo>
                  <a:cubicBezTo>
                    <a:pt x="1548537" y="545848"/>
                    <a:pt x="1538934" y="554418"/>
                    <a:pt x="1523871" y="556323"/>
                  </a:cubicBezTo>
                  <a:lnTo>
                    <a:pt x="1468704" y="563306"/>
                  </a:lnTo>
                  <a:cubicBezTo>
                    <a:pt x="1453453" y="565211"/>
                    <a:pt x="1438390" y="559815"/>
                    <a:pt x="1435001" y="551350"/>
                  </a:cubicBezTo>
                  <a:cubicBezTo>
                    <a:pt x="1431612" y="542885"/>
                    <a:pt x="1441214" y="534315"/>
                    <a:pt x="1456277" y="532410"/>
                  </a:cubicBezTo>
                  <a:close/>
                  <a:moveTo>
                    <a:pt x="1566424" y="518443"/>
                  </a:moveTo>
                  <a:lnTo>
                    <a:pt x="1621591" y="511460"/>
                  </a:lnTo>
                  <a:cubicBezTo>
                    <a:pt x="1636842" y="509555"/>
                    <a:pt x="1651905" y="514952"/>
                    <a:pt x="1655294" y="523416"/>
                  </a:cubicBezTo>
                  <a:cubicBezTo>
                    <a:pt x="1658683" y="531881"/>
                    <a:pt x="1649081" y="540452"/>
                    <a:pt x="1634018" y="542356"/>
                  </a:cubicBezTo>
                  <a:lnTo>
                    <a:pt x="1578851" y="549340"/>
                  </a:lnTo>
                  <a:cubicBezTo>
                    <a:pt x="1563599" y="551244"/>
                    <a:pt x="1548537" y="545848"/>
                    <a:pt x="1545148" y="537383"/>
                  </a:cubicBezTo>
                  <a:cubicBezTo>
                    <a:pt x="1541758" y="528919"/>
                    <a:pt x="1551361" y="520348"/>
                    <a:pt x="1566424" y="518443"/>
                  </a:cubicBezTo>
                  <a:close/>
                  <a:moveTo>
                    <a:pt x="1676570" y="504477"/>
                  </a:moveTo>
                  <a:lnTo>
                    <a:pt x="1731738" y="497493"/>
                  </a:lnTo>
                  <a:cubicBezTo>
                    <a:pt x="1746989" y="495589"/>
                    <a:pt x="1762051" y="500985"/>
                    <a:pt x="1765441" y="509450"/>
                  </a:cubicBezTo>
                  <a:cubicBezTo>
                    <a:pt x="1768830" y="517914"/>
                    <a:pt x="1759227" y="526485"/>
                    <a:pt x="1744164" y="528390"/>
                  </a:cubicBezTo>
                  <a:lnTo>
                    <a:pt x="1688997" y="535373"/>
                  </a:lnTo>
                  <a:cubicBezTo>
                    <a:pt x="1673746" y="537277"/>
                    <a:pt x="1658683" y="531881"/>
                    <a:pt x="1655294" y="523416"/>
                  </a:cubicBezTo>
                  <a:cubicBezTo>
                    <a:pt x="1651905" y="514952"/>
                    <a:pt x="1661508" y="506381"/>
                    <a:pt x="1676570" y="504477"/>
                  </a:cubicBezTo>
                  <a:close/>
                  <a:moveTo>
                    <a:pt x="1786717" y="490510"/>
                  </a:moveTo>
                  <a:lnTo>
                    <a:pt x="1841884" y="483526"/>
                  </a:lnTo>
                  <a:cubicBezTo>
                    <a:pt x="1857135" y="481622"/>
                    <a:pt x="1872198" y="487018"/>
                    <a:pt x="1875587" y="495483"/>
                  </a:cubicBezTo>
                  <a:cubicBezTo>
                    <a:pt x="1878976" y="503948"/>
                    <a:pt x="1869374" y="512518"/>
                    <a:pt x="1854311" y="514423"/>
                  </a:cubicBezTo>
                  <a:lnTo>
                    <a:pt x="1799143" y="521406"/>
                  </a:lnTo>
                  <a:cubicBezTo>
                    <a:pt x="1783892" y="523311"/>
                    <a:pt x="1768830" y="517914"/>
                    <a:pt x="1765441" y="509450"/>
                  </a:cubicBezTo>
                  <a:cubicBezTo>
                    <a:pt x="1762051" y="500985"/>
                    <a:pt x="1771654" y="492414"/>
                    <a:pt x="1786717" y="490510"/>
                  </a:cubicBezTo>
                  <a:close/>
                  <a:moveTo>
                    <a:pt x="1896863" y="476543"/>
                  </a:moveTo>
                  <a:lnTo>
                    <a:pt x="1952031" y="469560"/>
                  </a:lnTo>
                  <a:cubicBezTo>
                    <a:pt x="1967282" y="467655"/>
                    <a:pt x="1982345" y="473051"/>
                    <a:pt x="1985734" y="481516"/>
                  </a:cubicBezTo>
                  <a:cubicBezTo>
                    <a:pt x="1989123" y="489981"/>
                    <a:pt x="1979520" y="498551"/>
                    <a:pt x="1964457" y="500456"/>
                  </a:cubicBezTo>
                  <a:lnTo>
                    <a:pt x="1909290" y="507439"/>
                  </a:lnTo>
                  <a:cubicBezTo>
                    <a:pt x="1894039" y="509344"/>
                    <a:pt x="1878976" y="503948"/>
                    <a:pt x="1875587" y="495483"/>
                  </a:cubicBezTo>
                  <a:cubicBezTo>
                    <a:pt x="1872198" y="487018"/>
                    <a:pt x="1881800" y="478448"/>
                    <a:pt x="1896863" y="476543"/>
                  </a:cubicBezTo>
                  <a:close/>
                  <a:moveTo>
                    <a:pt x="2007010" y="462576"/>
                  </a:moveTo>
                  <a:lnTo>
                    <a:pt x="2062177" y="455593"/>
                  </a:lnTo>
                  <a:cubicBezTo>
                    <a:pt x="2077428" y="453688"/>
                    <a:pt x="2092491" y="459085"/>
                    <a:pt x="2095880" y="467549"/>
                  </a:cubicBezTo>
                  <a:cubicBezTo>
                    <a:pt x="2099269" y="476014"/>
                    <a:pt x="2089667" y="484585"/>
                    <a:pt x="2074604" y="486489"/>
                  </a:cubicBezTo>
                  <a:lnTo>
                    <a:pt x="2019437" y="493473"/>
                  </a:lnTo>
                  <a:cubicBezTo>
                    <a:pt x="2004185" y="495377"/>
                    <a:pt x="1989123" y="489981"/>
                    <a:pt x="1985734" y="481516"/>
                  </a:cubicBezTo>
                  <a:cubicBezTo>
                    <a:pt x="1982345" y="473051"/>
                    <a:pt x="1991947" y="464481"/>
                    <a:pt x="2007010" y="462576"/>
                  </a:cubicBezTo>
                  <a:close/>
                  <a:moveTo>
                    <a:pt x="2117156" y="448609"/>
                  </a:moveTo>
                  <a:lnTo>
                    <a:pt x="2172324" y="441626"/>
                  </a:lnTo>
                  <a:cubicBezTo>
                    <a:pt x="2187575" y="439722"/>
                    <a:pt x="2202638" y="445118"/>
                    <a:pt x="2206027" y="453582"/>
                  </a:cubicBezTo>
                  <a:cubicBezTo>
                    <a:pt x="2209416" y="462047"/>
                    <a:pt x="2199813" y="470618"/>
                    <a:pt x="2184751" y="472522"/>
                  </a:cubicBezTo>
                  <a:lnTo>
                    <a:pt x="2129583" y="479506"/>
                  </a:lnTo>
                  <a:cubicBezTo>
                    <a:pt x="2114332" y="481410"/>
                    <a:pt x="2099269" y="476014"/>
                    <a:pt x="2095880" y="467549"/>
                  </a:cubicBezTo>
                  <a:cubicBezTo>
                    <a:pt x="2092491" y="459085"/>
                    <a:pt x="2102093" y="450514"/>
                    <a:pt x="2117156" y="448609"/>
                  </a:cubicBezTo>
                  <a:close/>
                  <a:moveTo>
                    <a:pt x="2227303" y="434643"/>
                  </a:moveTo>
                  <a:lnTo>
                    <a:pt x="2282470" y="427659"/>
                  </a:lnTo>
                  <a:cubicBezTo>
                    <a:pt x="2297721" y="425755"/>
                    <a:pt x="2312784" y="431151"/>
                    <a:pt x="2316173" y="439616"/>
                  </a:cubicBezTo>
                  <a:cubicBezTo>
                    <a:pt x="2319562" y="448080"/>
                    <a:pt x="2309960" y="456651"/>
                    <a:pt x="2294897" y="458555"/>
                  </a:cubicBezTo>
                  <a:lnTo>
                    <a:pt x="2239730" y="465539"/>
                  </a:lnTo>
                  <a:cubicBezTo>
                    <a:pt x="2224479" y="467443"/>
                    <a:pt x="2209416" y="462047"/>
                    <a:pt x="2206027" y="453582"/>
                  </a:cubicBezTo>
                  <a:cubicBezTo>
                    <a:pt x="2202638" y="445118"/>
                    <a:pt x="2212240" y="436547"/>
                    <a:pt x="2227303" y="434643"/>
                  </a:cubicBezTo>
                  <a:close/>
                  <a:moveTo>
                    <a:pt x="2337449" y="420676"/>
                  </a:moveTo>
                  <a:lnTo>
                    <a:pt x="2392617" y="413692"/>
                  </a:lnTo>
                  <a:cubicBezTo>
                    <a:pt x="2407868" y="411788"/>
                    <a:pt x="2422931" y="417184"/>
                    <a:pt x="2426320" y="425649"/>
                  </a:cubicBezTo>
                  <a:cubicBezTo>
                    <a:pt x="2429709" y="434114"/>
                    <a:pt x="2420106" y="442684"/>
                    <a:pt x="2405044" y="444589"/>
                  </a:cubicBezTo>
                  <a:lnTo>
                    <a:pt x="2349876" y="451572"/>
                  </a:lnTo>
                  <a:cubicBezTo>
                    <a:pt x="2334625" y="453477"/>
                    <a:pt x="2319562" y="448080"/>
                    <a:pt x="2316173" y="439616"/>
                  </a:cubicBezTo>
                  <a:cubicBezTo>
                    <a:pt x="2312784" y="431151"/>
                    <a:pt x="2322387" y="422580"/>
                    <a:pt x="2337449" y="420676"/>
                  </a:cubicBezTo>
                  <a:close/>
                  <a:moveTo>
                    <a:pt x="2447596" y="406709"/>
                  </a:moveTo>
                  <a:lnTo>
                    <a:pt x="2502763" y="399726"/>
                  </a:lnTo>
                  <a:cubicBezTo>
                    <a:pt x="2518014" y="397821"/>
                    <a:pt x="2533077" y="403217"/>
                    <a:pt x="2536466" y="411682"/>
                  </a:cubicBezTo>
                  <a:cubicBezTo>
                    <a:pt x="2539855" y="420147"/>
                    <a:pt x="2530253" y="428717"/>
                    <a:pt x="2515190" y="430622"/>
                  </a:cubicBezTo>
                  <a:lnTo>
                    <a:pt x="2460023" y="437605"/>
                  </a:lnTo>
                  <a:cubicBezTo>
                    <a:pt x="2444772" y="439510"/>
                    <a:pt x="2429709" y="434114"/>
                    <a:pt x="2426320" y="425649"/>
                  </a:cubicBezTo>
                  <a:cubicBezTo>
                    <a:pt x="2422931" y="417184"/>
                    <a:pt x="2432533" y="408614"/>
                    <a:pt x="2447596" y="406709"/>
                  </a:cubicBezTo>
                  <a:close/>
                  <a:moveTo>
                    <a:pt x="2557743" y="392742"/>
                  </a:moveTo>
                  <a:lnTo>
                    <a:pt x="2612910" y="385759"/>
                  </a:lnTo>
                  <a:cubicBezTo>
                    <a:pt x="2628161" y="383854"/>
                    <a:pt x="2643224" y="389251"/>
                    <a:pt x="2646613" y="397715"/>
                  </a:cubicBezTo>
                  <a:cubicBezTo>
                    <a:pt x="2650002" y="406180"/>
                    <a:pt x="2640399" y="414751"/>
                    <a:pt x="2625337" y="416655"/>
                  </a:cubicBezTo>
                  <a:lnTo>
                    <a:pt x="2570169" y="423639"/>
                  </a:lnTo>
                  <a:cubicBezTo>
                    <a:pt x="2554918" y="425543"/>
                    <a:pt x="2539855" y="420147"/>
                    <a:pt x="2536466" y="411682"/>
                  </a:cubicBezTo>
                  <a:cubicBezTo>
                    <a:pt x="2533077" y="403217"/>
                    <a:pt x="2542680" y="394647"/>
                    <a:pt x="2557743" y="392742"/>
                  </a:cubicBezTo>
                  <a:close/>
                  <a:moveTo>
                    <a:pt x="2667889" y="378776"/>
                  </a:moveTo>
                  <a:lnTo>
                    <a:pt x="2723056" y="371792"/>
                  </a:lnTo>
                  <a:cubicBezTo>
                    <a:pt x="2738307" y="369888"/>
                    <a:pt x="2753370" y="375284"/>
                    <a:pt x="2756759" y="383749"/>
                  </a:cubicBezTo>
                  <a:cubicBezTo>
                    <a:pt x="2760149" y="392213"/>
                    <a:pt x="2750546" y="400784"/>
                    <a:pt x="2735483" y="402688"/>
                  </a:cubicBezTo>
                  <a:lnTo>
                    <a:pt x="2680316" y="409672"/>
                  </a:lnTo>
                  <a:cubicBezTo>
                    <a:pt x="2665065" y="411576"/>
                    <a:pt x="2650002" y="406180"/>
                    <a:pt x="2646613" y="397715"/>
                  </a:cubicBezTo>
                  <a:cubicBezTo>
                    <a:pt x="2643224" y="389251"/>
                    <a:pt x="2652826" y="380680"/>
                    <a:pt x="2667889" y="378776"/>
                  </a:cubicBezTo>
                  <a:close/>
                  <a:moveTo>
                    <a:pt x="2778035" y="364809"/>
                  </a:moveTo>
                  <a:lnTo>
                    <a:pt x="2833203" y="357825"/>
                  </a:lnTo>
                  <a:cubicBezTo>
                    <a:pt x="2848454" y="355921"/>
                    <a:pt x="2863517" y="361317"/>
                    <a:pt x="2866906" y="369782"/>
                  </a:cubicBezTo>
                  <a:cubicBezTo>
                    <a:pt x="2870295" y="378246"/>
                    <a:pt x="2860692" y="386817"/>
                    <a:pt x="2845630" y="388722"/>
                  </a:cubicBezTo>
                  <a:lnTo>
                    <a:pt x="2790462" y="395705"/>
                  </a:lnTo>
                  <a:cubicBezTo>
                    <a:pt x="2775211" y="397610"/>
                    <a:pt x="2760149" y="392213"/>
                    <a:pt x="2756759" y="383749"/>
                  </a:cubicBezTo>
                  <a:cubicBezTo>
                    <a:pt x="2753370" y="375284"/>
                    <a:pt x="2762973" y="366713"/>
                    <a:pt x="2778035" y="364809"/>
                  </a:cubicBezTo>
                  <a:close/>
                  <a:moveTo>
                    <a:pt x="2888182" y="350842"/>
                  </a:moveTo>
                  <a:lnTo>
                    <a:pt x="2943349" y="343859"/>
                  </a:lnTo>
                  <a:cubicBezTo>
                    <a:pt x="2958600" y="341954"/>
                    <a:pt x="2973663" y="347350"/>
                    <a:pt x="2977053" y="355815"/>
                  </a:cubicBezTo>
                  <a:cubicBezTo>
                    <a:pt x="2980442" y="364280"/>
                    <a:pt x="2970839" y="372850"/>
                    <a:pt x="2955776" y="374755"/>
                  </a:cubicBezTo>
                  <a:lnTo>
                    <a:pt x="2900609" y="381738"/>
                  </a:lnTo>
                  <a:cubicBezTo>
                    <a:pt x="2885358" y="383643"/>
                    <a:pt x="2870295" y="378246"/>
                    <a:pt x="2866906" y="369782"/>
                  </a:cubicBezTo>
                  <a:cubicBezTo>
                    <a:pt x="2863517" y="361317"/>
                    <a:pt x="2873119" y="352746"/>
                    <a:pt x="2888182" y="350842"/>
                  </a:cubicBezTo>
                  <a:close/>
                  <a:moveTo>
                    <a:pt x="2998328" y="336875"/>
                  </a:moveTo>
                  <a:lnTo>
                    <a:pt x="3053496" y="329892"/>
                  </a:lnTo>
                  <a:cubicBezTo>
                    <a:pt x="3068747" y="327987"/>
                    <a:pt x="3083810" y="333383"/>
                    <a:pt x="3087199" y="341848"/>
                  </a:cubicBezTo>
                  <a:cubicBezTo>
                    <a:pt x="3090588" y="350313"/>
                    <a:pt x="3080985" y="358883"/>
                    <a:pt x="3065923" y="360788"/>
                  </a:cubicBezTo>
                  <a:lnTo>
                    <a:pt x="3010755" y="367771"/>
                  </a:lnTo>
                  <a:cubicBezTo>
                    <a:pt x="2995504" y="369676"/>
                    <a:pt x="2980442" y="364280"/>
                    <a:pt x="2977053" y="355815"/>
                  </a:cubicBezTo>
                  <a:cubicBezTo>
                    <a:pt x="2973663" y="347350"/>
                    <a:pt x="2983266" y="338780"/>
                    <a:pt x="2998328" y="336875"/>
                  </a:cubicBezTo>
                  <a:close/>
                  <a:moveTo>
                    <a:pt x="3108475" y="322908"/>
                  </a:moveTo>
                  <a:lnTo>
                    <a:pt x="3163642" y="315925"/>
                  </a:lnTo>
                  <a:cubicBezTo>
                    <a:pt x="3178894" y="314020"/>
                    <a:pt x="3193956" y="319417"/>
                    <a:pt x="3197346" y="327881"/>
                  </a:cubicBezTo>
                  <a:cubicBezTo>
                    <a:pt x="3200734" y="336346"/>
                    <a:pt x="3191132" y="344917"/>
                    <a:pt x="3176069" y="346821"/>
                  </a:cubicBezTo>
                  <a:lnTo>
                    <a:pt x="3120902" y="353805"/>
                  </a:lnTo>
                  <a:cubicBezTo>
                    <a:pt x="3105651" y="355709"/>
                    <a:pt x="3090588" y="350313"/>
                    <a:pt x="3087199" y="341848"/>
                  </a:cubicBezTo>
                  <a:cubicBezTo>
                    <a:pt x="3083810" y="333383"/>
                    <a:pt x="3093412" y="324813"/>
                    <a:pt x="3108475" y="322908"/>
                  </a:cubicBezTo>
                  <a:close/>
                  <a:moveTo>
                    <a:pt x="3218622" y="308942"/>
                  </a:moveTo>
                  <a:lnTo>
                    <a:pt x="3273789" y="301958"/>
                  </a:lnTo>
                  <a:cubicBezTo>
                    <a:pt x="3289040" y="300054"/>
                    <a:pt x="3304103" y="305450"/>
                    <a:pt x="3307492" y="313915"/>
                  </a:cubicBezTo>
                  <a:cubicBezTo>
                    <a:pt x="3310881" y="322379"/>
                    <a:pt x="3301279" y="330950"/>
                    <a:pt x="3286216" y="332854"/>
                  </a:cubicBezTo>
                  <a:lnTo>
                    <a:pt x="3231048" y="339838"/>
                  </a:lnTo>
                  <a:cubicBezTo>
                    <a:pt x="3215797" y="341742"/>
                    <a:pt x="3200734" y="336346"/>
                    <a:pt x="3197346" y="327881"/>
                  </a:cubicBezTo>
                  <a:cubicBezTo>
                    <a:pt x="3193956" y="319417"/>
                    <a:pt x="3203559" y="310846"/>
                    <a:pt x="3218622" y="308942"/>
                  </a:cubicBezTo>
                  <a:close/>
                  <a:moveTo>
                    <a:pt x="3328768" y="294975"/>
                  </a:moveTo>
                  <a:lnTo>
                    <a:pt x="3383936" y="287991"/>
                  </a:lnTo>
                  <a:cubicBezTo>
                    <a:pt x="3399187" y="286087"/>
                    <a:pt x="3414250" y="291483"/>
                    <a:pt x="3417638" y="299948"/>
                  </a:cubicBezTo>
                  <a:cubicBezTo>
                    <a:pt x="3421027" y="308413"/>
                    <a:pt x="3411425" y="316983"/>
                    <a:pt x="3396362" y="318888"/>
                  </a:cubicBezTo>
                  <a:lnTo>
                    <a:pt x="3341195" y="325871"/>
                  </a:lnTo>
                  <a:cubicBezTo>
                    <a:pt x="3325944" y="327776"/>
                    <a:pt x="3310881" y="322379"/>
                    <a:pt x="3307492" y="313915"/>
                  </a:cubicBezTo>
                  <a:cubicBezTo>
                    <a:pt x="3304103" y="305450"/>
                    <a:pt x="3313705" y="296879"/>
                    <a:pt x="3328768" y="294975"/>
                  </a:cubicBezTo>
                  <a:close/>
                  <a:moveTo>
                    <a:pt x="3438915" y="281008"/>
                  </a:moveTo>
                  <a:lnTo>
                    <a:pt x="3494082" y="274025"/>
                  </a:lnTo>
                  <a:cubicBezTo>
                    <a:pt x="3509333" y="272120"/>
                    <a:pt x="3524396" y="277516"/>
                    <a:pt x="3527785" y="285981"/>
                  </a:cubicBezTo>
                  <a:cubicBezTo>
                    <a:pt x="3531174" y="294446"/>
                    <a:pt x="3521572" y="303016"/>
                    <a:pt x="3506509" y="304921"/>
                  </a:cubicBezTo>
                  <a:lnTo>
                    <a:pt x="3451341" y="311904"/>
                  </a:lnTo>
                  <a:cubicBezTo>
                    <a:pt x="3436090" y="313809"/>
                    <a:pt x="3421027" y="308413"/>
                    <a:pt x="3417638" y="299948"/>
                  </a:cubicBezTo>
                  <a:cubicBezTo>
                    <a:pt x="3414250" y="291483"/>
                    <a:pt x="3423852" y="282913"/>
                    <a:pt x="3438915" y="281008"/>
                  </a:cubicBezTo>
                  <a:close/>
                  <a:moveTo>
                    <a:pt x="3549061" y="267041"/>
                  </a:moveTo>
                  <a:lnTo>
                    <a:pt x="3604229" y="260058"/>
                  </a:lnTo>
                  <a:cubicBezTo>
                    <a:pt x="3619480" y="258153"/>
                    <a:pt x="3634543" y="263549"/>
                    <a:pt x="3637932" y="272014"/>
                  </a:cubicBezTo>
                  <a:cubicBezTo>
                    <a:pt x="3641321" y="280479"/>
                    <a:pt x="3631718" y="289049"/>
                    <a:pt x="3616655" y="290954"/>
                  </a:cubicBezTo>
                  <a:lnTo>
                    <a:pt x="3561488" y="297937"/>
                  </a:lnTo>
                  <a:cubicBezTo>
                    <a:pt x="3546237" y="299842"/>
                    <a:pt x="3531174" y="294446"/>
                    <a:pt x="3527785" y="285981"/>
                  </a:cubicBezTo>
                  <a:cubicBezTo>
                    <a:pt x="3524396" y="277516"/>
                    <a:pt x="3533998" y="268946"/>
                    <a:pt x="3549061" y="267041"/>
                  </a:cubicBezTo>
                  <a:close/>
                  <a:moveTo>
                    <a:pt x="3659208" y="253074"/>
                  </a:moveTo>
                  <a:lnTo>
                    <a:pt x="3714375" y="246091"/>
                  </a:lnTo>
                  <a:cubicBezTo>
                    <a:pt x="3729626" y="244186"/>
                    <a:pt x="3744689" y="249583"/>
                    <a:pt x="3748078" y="258047"/>
                  </a:cubicBezTo>
                  <a:cubicBezTo>
                    <a:pt x="3751467" y="266512"/>
                    <a:pt x="3741865" y="275083"/>
                    <a:pt x="3726802" y="276987"/>
                  </a:cubicBezTo>
                  <a:lnTo>
                    <a:pt x="3671635" y="283971"/>
                  </a:lnTo>
                  <a:cubicBezTo>
                    <a:pt x="3656383" y="285875"/>
                    <a:pt x="3641321" y="280479"/>
                    <a:pt x="3637932" y="272014"/>
                  </a:cubicBezTo>
                  <a:cubicBezTo>
                    <a:pt x="3634543" y="263549"/>
                    <a:pt x="3644145" y="254979"/>
                    <a:pt x="3659208" y="253074"/>
                  </a:cubicBezTo>
                  <a:close/>
                  <a:moveTo>
                    <a:pt x="3769354" y="239108"/>
                  </a:moveTo>
                  <a:lnTo>
                    <a:pt x="3824522" y="232124"/>
                  </a:lnTo>
                  <a:cubicBezTo>
                    <a:pt x="3839773" y="230220"/>
                    <a:pt x="3854835" y="235616"/>
                    <a:pt x="3858225" y="244081"/>
                  </a:cubicBezTo>
                  <a:cubicBezTo>
                    <a:pt x="3861614" y="252545"/>
                    <a:pt x="3852012" y="261116"/>
                    <a:pt x="3836949" y="263020"/>
                  </a:cubicBezTo>
                  <a:lnTo>
                    <a:pt x="3781781" y="270004"/>
                  </a:lnTo>
                  <a:cubicBezTo>
                    <a:pt x="3766530" y="271908"/>
                    <a:pt x="3751467" y="266512"/>
                    <a:pt x="3748078" y="258047"/>
                  </a:cubicBezTo>
                  <a:cubicBezTo>
                    <a:pt x="3744689" y="249583"/>
                    <a:pt x="3754292" y="241012"/>
                    <a:pt x="3769354" y="239108"/>
                  </a:cubicBezTo>
                  <a:close/>
                  <a:moveTo>
                    <a:pt x="3879501" y="225141"/>
                  </a:moveTo>
                  <a:lnTo>
                    <a:pt x="3934669" y="218157"/>
                  </a:lnTo>
                  <a:cubicBezTo>
                    <a:pt x="3949920" y="216253"/>
                    <a:pt x="3964982" y="221649"/>
                    <a:pt x="3968371" y="230114"/>
                  </a:cubicBezTo>
                  <a:cubicBezTo>
                    <a:pt x="3971760" y="238579"/>
                    <a:pt x="3962158" y="247149"/>
                    <a:pt x="3947095" y="249054"/>
                  </a:cubicBezTo>
                  <a:lnTo>
                    <a:pt x="3891928" y="256037"/>
                  </a:lnTo>
                  <a:cubicBezTo>
                    <a:pt x="3876677" y="257942"/>
                    <a:pt x="3861614" y="252545"/>
                    <a:pt x="3858225" y="244081"/>
                  </a:cubicBezTo>
                  <a:cubicBezTo>
                    <a:pt x="3854835" y="235616"/>
                    <a:pt x="3864438" y="227045"/>
                    <a:pt x="3879501" y="225141"/>
                  </a:cubicBezTo>
                  <a:close/>
                  <a:moveTo>
                    <a:pt x="3989647" y="211174"/>
                  </a:moveTo>
                  <a:lnTo>
                    <a:pt x="4044815" y="204191"/>
                  </a:lnTo>
                  <a:cubicBezTo>
                    <a:pt x="4060066" y="202286"/>
                    <a:pt x="4075129" y="207682"/>
                    <a:pt x="4078518" y="216147"/>
                  </a:cubicBezTo>
                  <a:cubicBezTo>
                    <a:pt x="4081907" y="224612"/>
                    <a:pt x="4072304" y="233182"/>
                    <a:pt x="4057242" y="235087"/>
                  </a:cubicBezTo>
                  <a:lnTo>
                    <a:pt x="4002074" y="242070"/>
                  </a:lnTo>
                  <a:cubicBezTo>
                    <a:pt x="3986823" y="243975"/>
                    <a:pt x="3971760" y="238579"/>
                    <a:pt x="3968371" y="230114"/>
                  </a:cubicBezTo>
                  <a:cubicBezTo>
                    <a:pt x="3964982" y="221649"/>
                    <a:pt x="3974585" y="213079"/>
                    <a:pt x="3989647" y="211174"/>
                  </a:cubicBezTo>
                  <a:close/>
                  <a:moveTo>
                    <a:pt x="4099794" y="197207"/>
                  </a:moveTo>
                  <a:lnTo>
                    <a:pt x="4154961" y="190224"/>
                  </a:lnTo>
                  <a:cubicBezTo>
                    <a:pt x="4170212" y="188319"/>
                    <a:pt x="4185275" y="193716"/>
                    <a:pt x="4188664" y="202180"/>
                  </a:cubicBezTo>
                  <a:cubicBezTo>
                    <a:pt x="4192054" y="210645"/>
                    <a:pt x="4182451" y="219216"/>
                    <a:pt x="4167388" y="221120"/>
                  </a:cubicBezTo>
                  <a:lnTo>
                    <a:pt x="4112221" y="228103"/>
                  </a:lnTo>
                  <a:cubicBezTo>
                    <a:pt x="4096970" y="230008"/>
                    <a:pt x="4081907" y="224612"/>
                    <a:pt x="4078518" y="216147"/>
                  </a:cubicBezTo>
                  <a:cubicBezTo>
                    <a:pt x="4075129" y="207682"/>
                    <a:pt x="4084731" y="199112"/>
                    <a:pt x="4099794" y="197207"/>
                  </a:cubicBezTo>
                  <a:close/>
                  <a:moveTo>
                    <a:pt x="4209941" y="183240"/>
                  </a:moveTo>
                  <a:lnTo>
                    <a:pt x="4265108" y="176257"/>
                  </a:lnTo>
                  <a:cubicBezTo>
                    <a:pt x="4280359" y="174352"/>
                    <a:pt x="4295422" y="179749"/>
                    <a:pt x="4298811" y="188213"/>
                  </a:cubicBezTo>
                  <a:cubicBezTo>
                    <a:pt x="4302200" y="196678"/>
                    <a:pt x="4292597" y="205249"/>
                    <a:pt x="4277535" y="207153"/>
                  </a:cubicBezTo>
                  <a:lnTo>
                    <a:pt x="4222367" y="214137"/>
                  </a:lnTo>
                  <a:cubicBezTo>
                    <a:pt x="4207116" y="216041"/>
                    <a:pt x="4192054" y="210645"/>
                    <a:pt x="4188664" y="202180"/>
                  </a:cubicBezTo>
                  <a:cubicBezTo>
                    <a:pt x="4185275" y="193716"/>
                    <a:pt x="4194878" y="185145"/>
                    <a:pt x="4209941" y="183240"/>
                  </a:cubicBezTo>
                  <a:close/>
                  <a:moveTo>
                    <a:pt x="4320087" y="169274"/>
                  </a:moveTo>
                  <a:lnTo>
                    <a:pt x="4375254" y="162290"/>
                  </a:lnTo>
                  <a:cubicBezTo>
                    <a:pt x="4390505" y="160386"/>
                    <a:pt x="4405568" y="165782"/>
                    <a:pt x="4408957" y="174247"/>
                  </a:cubicBezTo>
                  <a:cubicBezTo>
                    <a:pt x="4412346" y="182711"/>
                    <a:pt x="4402744" y="191282"/>
                    <a:pt x="4387681" y="193186"/>
                  </a:cubicBezTo>
                  <a:lnTo>
                    <a:pt x="4332514" y="200170"/>
                  </a:lnTo>
                  <a:cubicBezTo>
                    <a:pt x="4317263" y="202074"/>
                    <a:pt x="4302200" y="196678"/>
                    <a:pt x="4298811" y="188213"/>
                  </a:cubicBezTo>
                  <a:cubicBezTo>
                    <a:pt x="4295422" y="179749"/>
                    <a:pt x="4305024" y="171178"/>
                    <a:pt x="4320087" y="169274"/>
                  </a:cubicBezTo>
                  <a:close/>
                  <a:moveTo>
                    <a:pt x="4430234" y="155307"/>
                  </a:moveTo>
                  <a:lnTo>
                    <a:pt x="4485401" y="148323"/>
                  </a:lnTo>
                  <a:cubicBezTo>
                    <a:pt x="4500652" y="146419"/>
                    <a:pt x="4515715" y="151815"/>
                    <a:pt x="4519104" y="160280"/>
                  </a:cubicBezTo>
                  <a:cubicBezTo>
                    <a:pt x="4522493" y="168745"/>
                    <a:pt x="4512891" y="177315"/>
                    <a:pt x="4497828" y="179220"/>
                  </a:cubicBezTo>
                  <a:lnTo>
                    <a:pt x="4442660" y="186203"/>
                  </a:lnTo>
                  <a:cubicBezTo>
                    <a:pt x="4427409" y="188108"/>
                    <a:pt x="4412346" y="182711"/>
                    <a:pt x="4408957" y="174247"/>
                  </a:cubicBezTo>
                  <a:cubicBezTo>
                    <a:pt x="4405568" y="165782"/>
                    <a:pt x="4415171" y="157211"/>
                    <a:pt x="4430234" y="155307"/>
                  </a:cubicBezTo>
                  <a:close/>
                  <a:moveTo>
                    <a:pt x="4540380" y="141340"/>
                  </a:moveTo>
                  <a:lnTo>
                    <a:pt x="4595548" y="134357"/>
                  </a:lnTo>
                  <a:cubicBezTo>
                    <a:pt x="4610799" y="132452"/>
                    <a:pt x="4625861" y="137848"/>
                    <a:pt x="4629251" y="146313"/>
                  </a:cubicBezTo>
                  <a:cubicBezTo>
                    <a:pt x="4632640" y="154778"/>
                    <a:pt x="4623037" y="163348"/>
                    <a:pt x="4607974" y="165253"/>
                  </a:cubicBezTo>
                  <a:lnTo>
                    <a:pt x="4552807" y="172236"/>
                  </a:lnTo>
                  <a:cubicBezTo>
                    <a:pt x="4537556" y="174141"/>
                    <a:pt x="4522493" y="168745"/>
                    <a:pt x="4519104" y="160280"/>
                  </a:cubicBezTo>
                  <a:cubicBezTo>
                    <a:pt x="4515714" y="151815"/>
                    <a:pt x="4525317" y="143245"/>
                    <a:pt x="4540380" y="141340"/>
                  </a:cubicBezTo>
                  <a:close/>
                  <a:moveTo>
                    <a:pt x="4650526" y="127373"/>
                  </a:moveTo>
                  <a:lnTo>
                    <a:pt x="4705694" y="120390"/>
                  </a:lnTo>
                  <a:cubicBezTo>
                    <a:pt x="4720945" y="118485"/>
                    <a:pt x="4736008" y="123882"/>
                    <a:pt x="4739397" y="132346"/>
                  </a:cubicBezTo>
                  <a:cubicBezTo>
                    <a:pt x="4742786" y="140811"/>
                    <a:pt x="4733183" y="149382"/>
                    <a:pt x="4718121" y="151286"/>
                  </a:cubicBezTo>
                  <a:lnTo>
                    <a:pt x="4662954" y="158270"/>
                  </a:lnTo>
                  <a:cubicBezTo>
                    <a:pt x="4647703" y="160174"/>
                    <a:pt x="4632640" y="154778"/>
                    <a:pt x="4629251" y="146313"/>
                  </a:cubicBezTo>
                  <a:cubicBezTo>
                    <a:pt x="4625861" y="137848"/>
                    <a:pt x="4635464" y="129278"/>
                    <a:pt x="4650526" y="127373"/>
                  </a:cubicBezTo>
                  <a:close/>
                  <a:moveTo>
                    <a:pt x="4760673" y="113406"/>
                  </a:moveTo>
                  <a:lnTo>
                    <a:pt x="4815840" y="106423"/>
                  </a:lnTo>
                  <a:cubicBezTo>
                    <a:pt x="4831091" y="104519"/>
                    <a:pt x="4846155" y="109915"/>
                    <a:pt x="4849544" y="118380"/>
                  </a:cubicBezTo>
                  <a:cubicBezTo>
                    <a:pt x="4852933" y="126844"/>
                    <a:pt x="4843330" y="135415"/>
                    <a:pt x="4828268" y="137319"/>
                  </a:cubicBezTo>
                  <a:lnTo>
                    <a:pt x="4773100" y="144303"/>
                  </a:lnTo>
                  <a:cubicBezTo>
                    <a:pt x="4757849" y="146207"/>
                    <a:pt x="4742786" y="140811"/>
                    <a:pt x="4739397" y="132346"/>
                  </a:cubicBezTo>
                  <a:cubicBezTo>
                    <a:pt x="4736008" y="123882"/>
                    <a:pt x="4745611" y="115311"/>
                    <a:pt x="4760673" y="113406"/>
                  </a:cubicBezTo>
                  <a:close/>
                  <a:moveTo>
                    <a:pt x="4870820" y="99440"/>
                  </a:moveTo>
                  <a:lnTo>
                    <a:pt x="4925987" y="92456"/>
                  </a:lnTo>
                  <a:cubicBezTo>
                    <a:pt x="4941238" y="90552"/>
                    <a:pt x="4956301" y="95948"/>
                    <a:pt x="4959690" y="104413"/>
                  </a:cubicBezTo>
                  <a:cubicBezTo>
                    <a:pt x="4963079" y="112877"/>
                    <a:pt x="4953477" y="121448"/>
                    <a:pt x="4938414" y="123353"/>
                  </a:cubicBezTo>
                  <a:lnTo>
                    <a:pt x="4883247" y="130336"/>
                  </a:lnTo>
                  <a:cubicBezTo>
                    <a:pt x="4867996" y="132240"/>
                    <a:pt x="4852933" y="126844"/>
                    <a:pt x="4849544" y="118380"/>
                  </a:cubicBezTo>
                  <a:cubicBezTo>
                    <a:pt x="4846155" y="109915"/>
                    <a:pt x="4855757" y="101344"/>
                    <a:pt x="4870820" y="99440"/>
                  </a:cubicBezTo>
                  <a:close/>
                  <a:moveTo>
                    <a:pt x="4980966" y="85473"/>
                  </a:moveTo>
                  <a:lnTo>
                    <a:pt x="5036134" y="78490"/>
                  </a:lnTo>
                  <a:cubicBezTo>
                    <a:pt x="5051385" y="76585"/>
                    <a:pt x="5066447" y="81981"/>
                    <a:pt x="5069836" y="90446"/>
                  </a:cubicBezTo>
                  <a:cubicBezTo>
                    <a:pt x="5073226" y="98911"/>
                    <a:pt x="5063623" y="107481"/>
                    <a:pt x="5048561" y="109386"/>
                  </a:cubicBezTo>
                  <a:lnTo>
                    <a:pt x="4993393" y="116369"/>
                  </a:lnTo>
                  <a:cubicBezTo>
                    <a:pt x="4978142" y="118274"/>
                    <a:pt x="4963079" y="112877"/>
                    <a:pt x="4959690" y="104413"/>
                  </a:cubicBezTo>
                  <a:cubicBezTo>
                    <a:pt x="4956301" y="95948"/>
                    <a:pt x="4965903" y="87377"/>
                    <a:pt x="4980966" y="85473"/>
                  </a:cubicBezTo>
                  <a:close/>
                  <a:moveTo>
                    <a:pt x="5091113" y="71506"/>
                  </a:moveTo>
                  <a:lnTo>
                    <a:pt x="5146280" y="64523"/>
                  </a:lnTo>
                  <a:cubicBezTo>
                    <a:pt x="5161531" y="62618"/>
                    <a:pt x="5176594" y="68014"/>
                    <a:pt x="5179983" y="76479"/>
                  </a:cubicBezTo>
                  <a:cubicBezTo>
                    <a:pt x="5183373" y="84944"/>
                    <a:pt x="5173770" y="93514"/>
                    <a:pt x="5158707" y="95419"/>
                  </a:cubicBezTo>
                  <a:lnTo>
                    <a:pt x="5103539" y="102402"/>
                  </a:lnTo>
                  <a:cubicBezTo>
                    <a:pt x="5088288" y="104307"/>
                    <a:pt x="5073226" y="98911"/>
                    <a:pt x="5069836" y="90446"/>
                  </a:cubicBezTo>
                  <a:cubicBezTo>
                    <a:pt x="5066447" y="81981"/>
                    <a:pt x="5076050" y="73411"/>
                    <a:pt x="5091113" y="71506"/>
                  </a:cubicBezTo>
                  <a:close/>
                  <a:moveTo>
                    <a:pt x="5201259" y="57539"/>
                  </a:moveTo>
                  <a:lnTo>
                    <a:pt x="5256427" y="50556"/>
                  </a:lnTo>
                  <a:cubicBezTo>
                    <a:pt x="5271678" y="48651"/>
                    <a:pt x="5286741" y="54048"/>
                    <a:pt x="5290130" y="62512"/>
                  </a:cubicBezTo>
                  <a:cubicBezTo>
                    <a:pt x="5293519" y="70977"/>
                    <a:pt x="5283916" y="79548"/>
                    <a:pt x="5268853" y="81452"/>
                  </a:cubicBezTo>
                  <a:lnTo>
                    <a:pt x="5213686" y="88436"/>
                  </a:lnTo>
                  <a:cubicBezTo>
                    <a:pt x="5198435" y="90340"/>
                    <a:pt x="5183373" y="84944"/>
                    <a:pt x="5179983" y="76479"/>
                  </a:cubicBezTo>
                  <a:cubicBezTo>
                    <a:pt x="5176594" y="68014"/>
                    <a:pt x="5186197" y="59444"/>
                    <a:pt x="5201259" y="57539"/>
                  </a:cubicBezTo>
                  <a:close/>
                  <a:moveTo>
                    <a:pt x="5311406" y="43573"/>
                  </a:moveTo>
                  <a:lnTo>
                    <a:pt x="5366573" y="36589"/>
                  </a:lnTo>
                  <a:cubicBezTo>
                    <a:pt x="5381824" y="34685"/>
                    <a:pt x="5396887" y="40081"/>
                    <a:pt x="5400276" y="48546"/>
                  </a:cubicBezTo>
                  <a:cubicBezTo>
                    <a:pt x="5403665" y="57010"/>
                    <a:pt x="5394062" y="65581"/>
                    <a:pt x="5379000" y="67485"/>
                  </a:cubicBezTo>
                  <a:lnTo>
                    <a:pt x="5323833" y="74469"/>
                  </a:lnTo>
                  <a:cubicBezTo>
                    <a:pt x="5308582" y="76373"/>
                    <a:pt x="5293519" y="70977"/>
                    <a:pt x="5290130" y="62512"/>
                  </a:cubicBezTo>
                  <a:cubicBezTo>
                    <a:pt x="5286741" y="54048"/>
                    <a:pt x="5296343" y="45477"/>
                    <a:pt x="5311406" y="43573"/>
                  </a:cubicBezTo>
                  <a:close/>
                  <a:moveTo>
                    <a:pt x="5421553" y="29606"/>
                  </a:moveTo>
                  <a:lnTo>
                    <a:pt x="5476720" y="22622"/>
                  </a:lnTo>
                  <a:cubicBezTo>
                    <a:pt x="5491971" y="20718"/>
                    <a:pt x="5507033" y="26114"/>
                    <a:pt x="5510423" y="34579"/>
                  </a:cubicBezTo>
                  <a:cubicBezTo>
                    <a:pt x="5513812" y="43043"/>
                    <a:pt x="5504209" y="51614"/>
                    <a:pt x="5489147" y="53519"/>
                  </a:cubicBezTo>
                  <a:lnTo>
                    <a:pt x="5433979" y="60502"/>
                  </a:lnTo>
                  <a:cubicBezTo>
                    <a:pt x="5418728" y="62407"/>
                    <a:pt x="5403665" y="57010"/>
                    <a:pt x="5400276" y="48546"/>
                  </a:cubicBezTo>
                  <a:cubicBezTo>
                    <a:pt x="5396887" y="40081"/>
                    <a:pt x="5406490" y="31510"/>
                    <a:pt x="5421553" y="29606"/>
                  </a:cubicBezTo>
                  <a:close/>
                  <a:moveTo>
                    <a:pt x="5531699" y="15639"/>
                  </a:moveTo>
                  <a:lnTo>
                    <a:pt x="5590067" y="10772"/>
                  </a:lnTo>
                  <a:cubicBezTo>
                    <a:pt x="5605318" y="8867"/>
                    <a:pt x="5620380" y="14263"/>
                    <a:pt x="5623770" y="22728"/>
                  </a:cubicBezTo>
                  <a:cubicBezTo>
                    <a:pt x="5627159" y="31193"/>
                    <a:pt x="5617557" y="39763"/>
                    <a:pt x="5602494" y="41668"/>
                  </a:cubicBezTo>
                  <a:lnTo>
                    <a:pt x="5547327" y="48651"/>
                  </a:lnTo>
                  <a:cubicBezTo>
                    <a:pt x="5532076" y="50556"/>
                    <a:pt x="5517012" y="45160"/>
                    <a:pt x="5513623" y="36695"/>
                  </a:cubicBezTo>
                  <a:cubicBezTo>
                    <a:pt x="5510234" y="28230"/>
                    <a:pt x="5519837" y="19660"/>
                    <a:pt x="5534900" y="17755"/>
                  </a:cubicBezTo>
                  <a:close/>
                  <a:moveTo>
                    <a:pt x="5645235" y="3788"/>
                  </a:moveTo>
                  <a:lnTo>
                    <a:pt x="5658038" y="2201"/>
                  </a:lnTo>
                  <a:cubicBezTo>
                    <a:pt x="5673289" y="0"/>
                    <a:pt x="5688352" y="5693"/>
                    <a:pt x="5691741" y="14158"/>
                  </a:cubicBezTo>
                  <a:cubicBezTo>
                    <a:pt x="5694273" y="22622"/>
                    <a:pt x="5685528" y="31193"/>
                    <a:pt x="5670465" y="33097"/>
                  </a:cubicBezTo>
                  <a:lnTo>
                    <a:pt x="5657662" y="34685"/>
                  </a:lnTo>
                  <a:cubicBezTo>
                    <a:pt x="5642411" y="36589"/>
                    <a:pt x="5627347" y="31193"/>
                    <a:pt x="5623958" y="22728"/>
                  </a:cubicBezTo>
                  <a:cubicBezTo>
                    <a:pt x="5620570" y="14263"/>
                    <a:pt x="5630172" y="5693"/>
                    <a:pt x="5645235" y="3788"/>
                  </a:cubicBezTo>
                  <a:close/>
                  <a:moveTo>
                    <a:pt x="23807" y="713555"/>
                  </a:moveTo>
                  <a:lnTo>
                    <a:pt x="78975" y="706572"/>
                  </a:lnTo>
                  <a:cubicBezTo>
                    <a:pt x="94226" y="704667"/>
                    <a:pt x="109289" y="710063"/>
                    <a:pt x="112678" y="718528"/>
                  </a:cubicBezTo>
                  <a:cubicBezTo>
                    <a:pt x="116067" y="726993"/>
                    <a:pt x="106464" y="735564"/>
                    <a:pt x="91402" y="737468"/>
                  </a:cubicBezTo>
                  <a:lnTo>
                    <a:pt x="36234" y="744451"/>
                  </a:lnTo>
                  <a:cubicBezTo>
                    <a:pt x="20983" y="746638"/>
                    <a:pt x="5920" y="740960"/>
                    <a:pt x="2531" y="732495"/>
                  </a:cubicBezTo>
                  <a:cubicBezTo>
                    <a:pt x="0" y="724030"/>
                    <a:pt x="8745" y="715460"/>
                    <a:pt x="23807" y="713555"/>
                  </a:cubicBezTo>
                  <a:close/>
                </a:path>
              </a:pathLst>
            </a:custGeom>
            <a:solidFill>
              <a:srgbClr val="FFE799"/>
            </a:solidFill>
          </p:spPr>
          <p:txBody>
            <a:bodyPr/>
            <a:lstStyle/>
            <a:p>
              <a:endParaRPr lang="es-AR"/>
            </a:p>
          </p:txBody>
        </p:sp>
      </p:grpSp>
      <p:grpSp>
        <p:nvGrpSpPr>
          <p:cNvPr id="38" name="Group 38"/>
          <p:cNvGrpSpPr/>
          <p:nvPr/>
        </p:nvGrpSpPr>
        <p:grpSpPr>
          <a:xfrm>
            <a:off x="2452169" y="1719453"/>
            <a:ext cx="1117533" cy="1117533"/>
            <a:chOff x="0" y="0"/>
            <a:chExt cx="1490044" cy="1490044"/>
          </a:xfrm>
        </p:grpSpPr>
        <p:sp>
          <p:nvSpPr>
            <p:cNvPr id="39" name="Freeform 39"/>
            <p:cNvSpPr/>
            <p:nvPr/>
          </p:nvSpPr>
          <p:spPr>
            <a:xfrm>
              <a:off x="0" y="0"/>
              <a:ext cx="1490044" cy="1490044"/>
            </a:xfrm>
            <a:custGeom>
              <a:avLst/>
              <a:gdLst/>
              <a:ahLst/>
              <a:cxnLst/>
              <a:rect l="l" t="t" r="r" b="b"/>
              <a:pathLst>
                <a:path w="1490044" h="1490044">
                  <a:moveTo>
                    <a:pt x="0" y="0"/>
                  </a:moveTo>
                  <a:lnTo>
                    <a:pt x="1490044" y="0"/>
                  </a:lnTo>
                  <a:lnTo>
                    <a:pt x="1490044" y="1490044"/>
                  </a:lnTo>
                  <a:lnTo>
                    <a:pt x="0" y="1490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sp>
          <p:nvSpPr>
            <p:cNvPr id="40" name="Freeform 40"/>
            <p:cNvSpPr/>
            <p:nvPr/>
          </p:nvSpPr>
          <p:spPr>
            <a:xfrm>
              <a:off x="123066" y="123068"/>
              <a:ext cx="1243910" cy="1243910"/>
            </a:xfrm>
            <a:custGeom>
              <a:avLst/>
              <a:gdLst/>
              <a:ahLst/>
              <a:cxnLst/>
              <a:rect l="l" t="t" r="r" b="b"/>
              <a:pathLst>
                <a:path w="1243910" h="1243910">
                  <a:moveTo>
                    <a:pt x="0" y="0"/>
                  </a:moveTo>
                  <a:lnTo>
                    <a:pt x="1243910" y="0"/>
                  </a:lnTo>
                  <a:lnTo>
                    <a:pt x="1243910" y="1243910"/>
                  </a:lnTo>
                  <a:lnTo>
                    <a:pt x="0" y="1243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41" name="Freeform 41"/>
            <p:cNvSpPr/>
            <p:nvPr/>
          </p:nvSpPr>
          <p:spPr>
            <a:xfrm>
              <a:off x="359397" y="487284"/>
              <a:ext cx="796382" cy="515476"/>
            </a:xfrm>
            <a:custGeom>
              <a:avLst/>
              <a:gdLst/>
              <a:ahLst/>
              <a:cxnLst/>
              <a:rect l="l" t="t" r="r" b="b"/>
              <a:pathLst>
                <a:path w="796382" h="515476">
                  <a:moveTo>
                    <a:pt x="0" y="0"/>
                  </a:moveTo>
                  <a:lnTo>
                    <a:pt x="796382" y="0"/>
                  </a:lnTo>
                  <a:lnTo>
                    <a:pt x="796382" y="515476"/>
                  </a:lnTo>
                  <a:lnTo>
                    <a:pt x="0" y="515476"/>
                  </a:lnTo>
                  <a:lnTo>
                    <a:pt x="0" y="0"/>
                  </a:lnTo>
                  <a:close/>
                </a:path>
              </a:pathLst>
            </a:custGeom>
            <a:blipFill>
              <a:blip r:embed="rId12">
                <a:extLst>
                  <a:ext uri="{96DAC541-7B7A-43D3-8B79-37D633B846F1}">
                    <asvg:svgBlip xmlns:asvg="http://schemas.microsoft.com/office/drawing/2016/SVG/main" r:embed="rId13"/>
                  </a:ext>
                </a:extLst>
              </a:blip>
              <a:stretch>
                <a:fillRect t="-210" b="-210"/>
              </a:stretch>
            </a:blipFill>
          </p:spPr>
          <p:txBody>
            <a:bodyPr/>
            <a:lstStyle/>
            <a:p>
              <a:endParaRPr lang="es-AR"/>
            </a:p>
          </p:txBody>
        </p:sp>
      </p:grpSp>
      <p:grpSp>
        <p:nvGrpSpPr>
          <p:cNvPr id="42" name="Group 42"/>
          <p:cNvGrpSpPr/>
          <p:nvPr/>
        </p:nvGrpSpPr>
        <p:grpSpPr>
          <a:xfrm>
            <a:off x="11054855" y="979981"/>
            <a:ext cx="1117533" cy="1117533"/>
            <a:chOff x="0" y="0"/>
            <a:chExt cx="1490044" cy="1490044"/>
          </a:xfrm>
        </p:grpSpPr>
        <p:sp>
          <p:nvSpPr>
            <p:cNvPr id="43" name="Freeform 43"/>
            <p:cNvSpPr/>
            <p:nvPr/>
          </p:nvSpPr>
          <p:spPr>
            <a:xfrm>
              <a:off x="0" y="0"/>
              <a:ext cx="1490044" cy="1490044"/>
            </a:xfrm>
            <a:custGeom>
              <a:avLst/>
              <a:gdLst/>
              <a:ahLst/>
              <a:cxnLst/>
              <a:rect l="l" t="t" r="r" b="b"/>
              <a:pathLst>
                <a:path w="1490044" h="1490044">
                  <a:moveTo>
                    <a:pt x="0" y="0"/>
                  </a:moveTo>
                  <a:lnTo>
                    <a:pt x="1490044" y="0"/>
                  </a:lnTo>
                  <a:lnTo>
                    <a:pt x="1490044" y="1490044"/>
                  </a:lnTo>
                  <a:lnTo>
                    <a:pt x="0" y="1490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sp>
          <p:nvSpPr>
            <p:cNvPr id="44" name="Freeform 44"/>
            <p:cNvSpPr/>
            <p:nvPr/>
          </p:nvSpPr>
          <p:spPr>
            <a:xfrm>
              <a:off x="123068" y="123066"/>
              <a:ext cx="1243910" cy="1243910"/>
            </a:xfrm>
            <a:custGeom>
              <a:avLst/>
              <a:gdLst/>
              <a:ahLst/>
              <a:cxnLst/>
              <a:rect l="l" t="t" r="r" b="b"/>
              <a:pathLst>
                <a:path w="1243910" h="1243910">
                  <a:moveTo>
                    <a:pt x="0" y="0"/>
                  </a:moveTo>
                  <a:lnTo>
                    <a:pt x="1243910" y="0"/>
                  </a:lnTo>
                  <a:lnTo>
                    <a:pt x="1243910" y="1243910"/>
                  </a:lnTo>
                  <a:lnTo>
                    <a:pt x="0" y="1243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45" name="Freeform 45"/>
            <p:cNvSpPr/>
            <p:nvPr/>
          </p:nvSpPr>
          <p:spPr>
            <a:xfrm>
              <a:off x="413225" y="410179"/>
              <a:ext cx="663597" cy="669684"/>
            </a:xfrm>
            <a:custGeom>
              <a:avLst/>
              <a:gdLst/>
              <a:ahLst/>
              <a:cxnLst/>
              <a:rect l="l" t="t" r="r" b="b"/>
              <a:pathLst>
                <a:path w="663597" h="669684">
                  <a:moveTo>
                    <a:pt x="0" y="0"/>
                  </a:moveTo>
                  <a:lnTo>
                    <a:pt x="663597" y="0"/>
                  </a:lnTo>
                  <a:lnTo>
                    <a:pt x="663597" y="669684"/>
                  </a:lnTo>
                  <a:lnTo>
                    <a:pt x="0" y="669684"/>
                  </a:lnTo>
                  <a:lnTo>
                    <a:pt x="0" y="0"/>
                  </a:lnTo>
                  <a:close/>
                </a:path>
              </a:pathLst>
            </a:custGeom>
            <a:blipFill>
              <a:blip r:embed="rId14">
                <a:extLst>
                  <a:ext uri="{96DAC541-7B7A-43D3-8B79-37D633B846F1}">
                    <asvg:svgBlip xmlns:asvg="http://schemas.microsoft.com/office/drawing/2016/SVG/main" r:embed="rId15"/>
                  </a:ext>
                </a:extLst>
              </a:blip>
              <a:stretch>
                <a:fillRect t="-1046" b="-1046"/>
              </a:stretch>
            </a:blipFill>
          </p:spPr>
          <p:txBody>
            <a:bodyPr/>
            <a:lstStyle/>
            <a:p>
              <a:endParaRPr lang="es-AR"/>
            </a:p>
          </p:txBody>
        </p:sp>
      </p:grpSp>
      <p:grpSp>
        <p:nvGrpSpPr>
          <p:cNvPr id="46" name="Group 46"/>
          <p:cNvGrpSpPr/>
          <p:nvPr/>
        </p:nvGrpSpPr>
        <p:grpSpPr>
          <a:xfrm rot="-4270036">
            <a:off x="13141793" y="3382257"/>
            <a:ext cx="980276" cy="5521158"/>
            <a:chOff x="0" y="0"/>
            <a:chExt cx="755438" cy="4254813"/>
          </a:xfrm>
        </p:grpSpPr>
        <p:sp>
          <p:nvSpPr>
            <p:cNvPr id="47" name="Freeform 47"/>
            <p:cNvSpPr/>
            <p:nvPr/>
          </p:nvSpPr>
          <p:spPr>
            <a:xfrm>
              <a:off x="-2540" y="-2667"/>
              <a:ext cx="760933" cy="4260109"/>
            </a:xfrm>
            <a:custGeom>
              <a:avLst/>
              <a:gdLst/>
              <a:ahLst/>
              <a:cxnLst/>
              <a:rect l="l" t="t" r="r" b="b"/>
              <a:pathLst>
                <a:path w="760933" h="4260109">
                  <a:moveTo>
                    <a:pt x="63561" y="181718"/>
                  </a:moveTo>
                  <a:lnTo>
                    <a:pt x="76723" y="258220"/>
                  </a:lnTo>
                  <a:cubicBezTo>
                    <a:pt x="80312" y="279333"/>
                    <a:pt x="75885" y="303188"/>
                    <a:pt x="66672" y="311688"/>
                  </a:cubicBezTo>
                  <a:cubicBezTo>
                    <a:pt x="57459" y="320188"/>
                    <a:pt x="47050" y="309769"/>
                    <a:pt x="43341" y="288655"/>
                  </a:cubicBezTo>
                  <a:lnTo>
                    <a:pt x="30179" y="211880"/>
                  </a:lnTo>
                  <a:cubicBezTo>
                    <a:pt x="26590" y="190767"/>
                    <a:pt x="31017" y="166912"/>
                    <a:pt x="40230" y="158411"/>
                  </a:cubicBezTo>
                  <a:cubicBezTo>
                    <a:pt x="49443" y="149911"/>
                    <a:pt x="59852" y="160331"/>
                    <a:pt x="63561" y="181444"/>
                  </a:cubicBezTo>
                  <a:close/>
                  <a:moveTo>
                    <a:pt x="90004" y="334447"/>
                  </a:moveTo>
                  <a:lnTo>
                    <a:pt x="103166" y="410948"/>
                  </a:lnTo>
                  <a:cubicBezTo>
                    <a:pt x="106755" y="432061"/>
                    <a:pt x="102328" y="455916"/>
                    <a:pt x="93115" y="464416"/>
                  </a:cubicBezTo>
                  <a:cubicBezTo>
                    <a:pt x="83902" y="472917"/>
                    <a:pt x="73373" y="462497"/>
                    <a:pt x="69783" y="441384"/>
                  </a:cubicBezTo>
                  <a:lnTo>
                    <a:pt x="56622" y="364883"/>
                  </a:lnTo>
                  <a:cubicBezTo>
                    <a:pt x="53032" y="343769"/>
                    <a:pt x="57459" y="319914"/>
                    <a:pt x="66672" y="311414"/>
                  </a:cubicBezTo>
                  <a:cubicBezTo>
                    <a:pt x="75885" y="302914"/>
                    <a:pt x="86295" y="313333"/>
                    <a:pt x="90004" y="334447"/>
                  </a:cubicBezTo>
                  <a:close/>
                  <a:moveTo>
                    <a:pt x="116447" y="487449"/>
                  </a:moveTo>
                  <a:lnTo>
                    <a:pt x="129608" y="563950"/>
                  </a:lnTo>
                  <a:cubicBezTo>
                    <a:pt x="133198" y="585064"/>
                    <a:pt x="128771" y="608919"/>
                    <a:pt x="119558" y="617419"/>
                  </a:cubicBezTo>
                  <a:cubicBezTo>
                    <a:pt x="110345" y="625919"/>
                    <a:pt x="99935" y="615500"/>
                    <a:pt x="96226" y="594386"/>
                  </a:cubicBezTo>
                  <a:lnTo>
                    <a:pt x="83064" y="517885"/>
                  </a:lnTo>
                  <a:cubicBezTo>
                    <a:pt x="79475" y="496772"/>
                    <a:pt x="83902" y="472917"/>
                    <a:pt x="93115" y="464416"/>
                  </a:cubicBezTo>
                  <a:cubicBezTo>
                    <a:pt x="102328" y="455916"/>
                    <a:pt x="112738" y="466336"/>
                    <a:pt x="116447" y="487449"/>
                  </a:cubicBezTo>
                  <a:close/>
                  <a:moveTo>
                    <a:pt x="142889" y="640452"/>
                  </a:moveTo>
                  <a:lnTo>
                    <a:pt x="156051" y="716953"/>
                  </a:lnTo>
                  <a:cubicBezTo>
                    <a:pt x="159640" y="738066"/>
                    <a:pt x="155213" y="761921"/>
                    <a:pt x="146000" y="770421"/>
                  </a:cubicBezTo>
                  <a:cubicBezTo>
                    <a:pt x="136787" y="778921"/>
                    <a:pt x="126378" y="768502"/>
                    <a:pt x="122669" y="747389"/>
                  </a:cubicBezTo>
                  <a:lnTo>
                    <a:pt x="109507" y="670888"/>
                  </a:lnTo>
                  <a:cubicBezTo>
                    <a:pt x="105918" y="649774"/>
                    <a:pt x="110345" y="625919"/>
                    <a:pt x="119558" y="617419"/>
                  </a:cubicBezTo>
                  <a:cubicBezTo>
                    <a:pt x="128771" y="608919"/>
                    <a:pt x="139180" y="619338"/>
                    <a:pt x="142889" y="640452"/>
                  </a:cubicBezTo>
                  <a:close/>
                  <a:moveTo>
                    <a:pt x="169332" y="793454"/>
                  </a:moveTo>
                  <a:lnTo>
                    <a:pt x="182494" y="869955"/>
                  </a:lnTo>
                  <a:cubicBezTo>
                    <a:pt x="186083" y="891068"/>
                    <a:pt x="181656" y="914924"/>
                    <a:pt x="172443" y="923424"/>
                  </a:cubicBezTo>
                  <a:cubicBezTo>
                    <a:pt x="163230" y="931924"/>
                    <a:pt x="152820" y="921504"/>
                    <a:pt x="149111" y="900391"/>
                  </a:cubicBezTo>
                  <a:lnTo>
                    <a:pt x="135950" y="823890"/>
                  </a:lnTo>
                  <a:cubicBezTo>
                    <a:pt x="132360" y="802777"/>
                    <a:pt x="136787" y="778921"/>
                    <a:pt x="146000" y="770421"/>
                  </a:cubicBezTo>
                  <a:cubicBezTo>
                    <a:pt x="155213" y="761921"/>
                    <a:pt x="165623" y="772341"/>
                    <a:pt x="169332" y="793454"/>
                  </a:cubicBezTo>
                  <a:close/>
                  <a:moveTo>
                    <a:pt x="195775" y="946456"/>
                  </a:moveTo>
                  <a:lnTo>
                    <a:pt x="208936" y="1022958"/>
                  </a:lnTo>
                  <a:cubicBezTo>
                    <a:pt x="212526" y="1044071"/>
                    <a:pt x="208099" y="1067926"/>
                    <a:pt x="198886" y="1076426"/>
                  </a:cubicBezTo>
                  <a:cubicBezTo>
                    <a:pt x="189673" y="1084926"/>
                    <a:pt x="179263" y="1074507"/>
                    <a:pt x="175554" y="1053394"/>
                  </a:cubicBezTo>
                  <a:lnTo>
                    <a:pt x="162392" y="976892"/>
                  </a:lnTo>
                  <a:cubicBezTo>
                    <a:pt x="158803" y="955779"/>
                    <a:pt x="163230" y="931924"/>
                    <a:pt x="172443" y="923424"/>
                  </a:cubicBezTo>
                  <a:cubicBezTo>
                    <a:pt x="181656" y="914924"/>
                    <a:pt x="192066" y="925343"/>
                    <a:pt x="195775" y="946456"/>
                  </a:cubicBezTo>
                  <a:close/>
                  <a:moveTo>
                    <a:pt x="222217" y="1099459"/>
                  </a:moveTo>
                  <a:lnTo>
                    <a:pt x="235379" y="1175960"/>
                  </a:lnTo>
                  <a:cubicBezTo>
                    <a:pt x="238968" y="1197073"/>
                    <a:pt x="234541" y="1220929"/>
                    <a:pt x="225328" y="1229429"/>
                  </a:cubicBezTo>
                  <a:cubicBezTo>
                    <a:pt x="216115" y="1237929"/>
                    <a:pt x="205706" y="1227509"/>
                    <a:pt x="201997" y="1206396"/>
                  </a:cubicBezTo>
                  <a:lnTo>
                    <a:pt x="188835" y="1129895"/>
                  </a:lnTo>
                  <a:cubicBezTo>
                    <a:pt x="185246" y="1108782"/>
                    <a:pt x="189673" y="1084926"/>
                    <a:pt x="198886" y="1076426"/>
                  </a:cubicBezTo>
                  <a:cubicBezTo>
                    <a:pt x="208099" y="1067926"/>
                    <a:pt x="218508" y="1078346"/>
                    <a:pt x="222217" y="1099459"/>
                  </a:cubicBezTo>
                  <a:close/>
                  <a:moveTo>
                    <a:pt x="248660" y="1252461"/>
                  </a:moveTo>
                  <a:lnTo>
                    <a:pt x="261822" y="1328963"/>
                  </a:lnTo>
                  <a:cubicBezTo>
                    <a:pt x="265411" y="1350076"/>
                    <a:pt x="260984" y="1373931"/>
                    <a:pt x="251771" y="1382431"/>
                  </a:cubicBezTo>
                  <a:cubicBezTo>
                    <a:pt x="242558" y="1390931"/>
                    <a:pt x="232148" y="1380512"/>
                    <a:pt x="228439" y="1359399"/>
                  </a:cubicBezTo>
                  <a:lnTo>
                    <a:pt x="215278" y="1282897"/>
                  </a:lnTo>
                  <a:cubicBezTo>
                    <a:pt x="211688" y="1261784"/>
                    <a:pt x="216115" y="1237929"/>
                    <a:pt x="225328" y="1229429"/>
                  </a:cubicBezTo>
                  <a:cubicBezTo>
                    <a:pt x="234541" y="1220929"/>
                    <a:pt x="244951" y="1231348"/>
                    <a:pt x="248660" y="1252461"/>
                  </a:cubicBezTo>
                  <a:close/>
                  <a:moveTo>
                    <a:pt x="275103" y="1405464"/>
                  </a:moveTo>
                  <a:lnTo>
                    <a:pt x="288264" y="1481965"/>
                  </a:lnTo>
                  <a:cubicBezTo>
                    <a:pt x="291854" y="1503078"/>
                    <a:pt x="287427" y="1526934"/>
                    <a:pt x="278214" y="1535434"/>
                  </a:cubicBezTo>
                  <a:cubicBezTo>
                    <a:pt x="269001" y="1543934"/>
                    <a:pt x="258591" y="1533514"/>
                    <a:pt x="254882" y="1512401"/>
                  </a:cubicBezTo>
                  <a:lnTo>
                    <a:pt x="241720" y="1435900"/>
                  </a:lnTo>
                  <a:cubicBezTo>
                    <a:pt x="238131" y="1414787"/>
                    <a:pt x="242558" y="1390931"/>
                    <a:pt x="251771" y="1382431"/>
                  </a:cubicBezTo>
                  <a:cubicBezTo>
                    <a:pt x="260984" y="1373931"/>
                    <a:pt x="271394" y="1384351"/>
                    <a:pt x="275103" y="1405464"/>
                  </a:cubicBezTo>
                  <a:close/>
                  <a:moveTo>
                    <a:pt x="301545" y="1558466"/>
                  </a:moveTo>
                  <a:lnTo>
                    <a:pt x="314707" y="1634968"/>
                  </a:lnTo>
                  <a:cubicBezTo>
                    <a:pt x="318296" y="1656081"/>
                    <a:pt x="313869" y="1679936"/>
                    <a:pt x="304656" y="1688436"/>
                  </a:cubicBezTo>
                  <a:cubicBezTo>
                    <a:pt x="295443" y="1696936"/>
                    <a:pt x="285034" y="1686517"/>
                    <a:pt x="281325" y="1665403"/>
                  </a:cubicBezTo>
                  <a:lnTo>
                    <a:pt x="268163" y="1588902"/>
                  </a:lnTo>
                  <a:cubicBezTo>
                    <a:pt x="264573" y="1567789"/>
                    <a:pt x="269001" y="1543934"/>
                    <a:pt x="278214" y="1535434"/>
                  </a:cubicBezTo>
                  <a:cubicBezTo>
                    <a:pt x="287427" y="1526934"/>
                    <a:pt x="297836" y="1537353"/>
                    <a:pt x="301545" y="1558466"/>
                  </a:cubicBezTo>
                  <a:close/>
                  <a:moveTo>
                    <a:pt x="327988" y="1711469"/>
                  </a:moveTo>
                  <a:lnTo>
                    <a:pt x="341150" y="1787970"/>
                  </a:lnTo>
                  <a:cubicBezTo>
                    <a:pt x="344739" y="1809083"/>
                    <a:pt x="340312" y="1832939"/>
                    <a:pt x="331099" y="1841439"/>
                  </a:cubicBezTo>
                  <a:cubicBezTo>
                    <a:pt x="321886" y="1849939"/>
                    <a:pt x="311476" y="1839519"/>
                    <a:pt x="307767" y="1818406"/>
                  </a:cubicBezTo>
                  <a:lnTo>
                    <a:pt x="294606" y="1741905"/>
                  </a:lnTo>
                  <a:cubicBezTo>
                    <a:pt x="291016" y="1720792"/>
                    <a:pt x="295443" y="1696936"/>
                    <a:pt x="304656" y="1688436"/>
                  </a:cubicBezTo>
                  <a:cubicBezTo>
                    <a:pt x="313869" y="1679936"/>
                    <a:pt x="324279" y="1690356"/>
                    <a:pt x="327988" y="1711469"/>
                  </a:cubicBezTo>
                  <a:close/>
                  <a:moveTo>
                    <a:pt x="354431" y="1864471"/>
                  </a:moveTo>
                  <a:lnTo>
                    <a:pt x="367592" y="1940973"/>
                  </a:lnTo>
                  <a:cubicBezTo>
                    <a:pt x="371182" y="1962086"/>
                    <a:pt x="366755" y="1985941"/>
                    <a:pt x="357542" y="1994441"/>
                  </a:cubicBezTo>
                  <a:cubicBezTo>
                    <a:pt x="348329" y="2002941"/>
                    <a:pt x="337919" y="1992522"/>
                    <a:pt x="334210" y="1971409"/>
                  </a:cubicBezTo>
                  <a:lnTo>
                    <a:pt x="321048" y="1894907"/>
                  </a:lnTo>
                  <a:cubicBezTo>
                    <a:pt x="317459" y="1873794"/>
                    <a:pt x="321886" y="1849939"/>
                    <a:pt x="331099" y="1841439"/>
                  </a:cubicBezTo>
                  <a:cubicBezTo>
                    <a:pt x="340312" y="1832939"/>
                    <a:pt x="350722" y="1843358"/>
                    <a:pt x="354431" y="1864471"/>
                  </a:cubicBezTo>
                  <a:close/>
                  <a:moveTo>
                    <a:pt x="380873" y="2017474"/>
                  </a:moveTo>
                  <a:lnTo>
                    <a:pt x="394035" y="2093975"/>
                  </a:lnTo>
                  <a:cubicBezTo>
                    <a:pt x="397624" y="2115088"/>
                    <a:pt x="393197" y="2138943"/>
                    <a:pt x="383984" y="2147444"/>
                  </a:cubicBezTo>
                  <a:cubicBezTo>
                    <a:pt x="374771" y="2155944"/>
                    <a:pt x="364362" y="2145524"/>
                    <a:pt x="360652" y="2124411"/>
                  </a:cubicBezTo>
                  <a:lnTo>
                    <a:pt x="347491" y="2047910"/>
                  </a:lnTo>
                  <a:cubicBezTo>
                    <a:pt x="343901" y="2026797"/>
                    <a:pt x="348329" y="2002941"/>
                    <a:pt x="357542" y="1994441"/>
                  </a:cubicBezTo>
                  <a:cubicBezTo>
                    <a:pt x="366755" y="1985941"/>
                    <a:pt x="377164" y="1996360"/>
                    <a:pt x="380873" y="2017474"/>
                  </a:cubicBezTo>
                  <a:close/>
                  <a:moveTo>
                    <a:pt x="407316" y="2170476"/>
                  </a:moveTo>
                  <a:lnTo>
                    <a:pt x="420477" y="2246977"/>
                  </a:lnTo>
                  <a:cubicBezTo>
                    <a:pt x="424067" y="2268091"/>
                    <a:pt x="419640" y="2291946"/>
                    <a:pt x="410427" y="2300446"/>
                  </a:cubicBezTo>
                  <a:cubicBezTo>
                    <a:pt x="401214" y="2308946"/>
                    <a:pt x="390804" y="2298527"/>
                    <a:pt x="387095" y="2277413"/>
                  </a:cubicBezTo>
                  <a:lnTo>
                    <a:pt x="373934" y="2200912"/>
                  </a:lnTo>
                  <a:cubicBezTo>
                    <a:pt x="370344" y="2179799"/>
                    <a:pt x="374771" y="2155944"/>
                    <a:pt x="383984" y="2147444"/>
                  </a:cubicBezTo>
                  <a:cubicBezTo>
                    <a:pt x="393197" y="2138943"/>
                    <a:pt x="403607" y="2149363"/>
                    <a:pt x="407316" y="2170476"/>
                  </a:cubicBezTo>
                  <a:close/>
                  <a:moveTo>
                    <a:pt x="433759" y="2323479"/>
                  </a:moveTo>
                  <a:lnTo>
                    <a:pt x="446920" y="2399980"/>
                  </a:lnTo>
                  <a:cubicBezTo>
                    <a:pt x="450510" y="2421093"/>
                    <a:pt x="446083" y="2444948"/>
                    <a:pt x="436869" y="2453448"/>
                  </a:cubicBezTo>
                  <a:cubicBezTo>
                    <a:pt x="427656" y="2461949"/>
                    <a:pt x="417247" y="2451529"/>
                    <a:pt x="413538" y="2430416"/>
                  </a:cubicBezTo>
                  <a:lnTo>
                    <a:pt x="400376" y="2353915"/>
                  </a:lnTo>
                  <a:cubicBezTo>
                    <a:pt x="396787" y="2332801"/>
                    <a:pt x="401214" y="2308946"/>
                    <a:pt x="410427" y="2300446"/>
                  </a:cubicBezTo>
                  <a:cubicBezTo>
                    <a:pt x="419640" y="2291946"/>
                    <a:pt x="430049" y="2302366"/>
                    <a:pt x="433759" y="2323479"/>
                  </a:cubicBezTo>
                  <a:close/>
                  <a:moveTo>
                    <a:pt x="460201" y="2476481"/>
                  </a:moveTo>
                  <a:lnTo>
                    <a:pt x="473363" y="2552982"/>
                  </a:lnTo>
                  <a:cubicBezTo>
                    <a:pt x="476952" y="2574096"/>
                    <a:pt x="472525" y="2597951"/>
                    <a:pt x="463312" y="2606451"/>
                  </a:cubicBezTo>
                  <a:cubicBezTo>
                    <a:pt x="454099" y="2614951"/>
                    <a:pt x="443690" y="2604532"/>
                    <a:pt x="439980" y="2583418"/>
                  </a:cubicBezTo>
                  <a:lnTo>
                    <a:pt x="426819" y="2506917"/>
                  </a:lnTo>
                  <a:cubicBezTo>
                    <a:pt x="423229" y="2485804"/>
                    <a:pt x="427656" y="2461949"/>
                    <a:pt x="436869" y="2453448"/>
                  </a:cubicBezTo>
                  <a:cubicBezTo>
                    <a:pt x="446083" y="2444948"/>
                    <a:pt x="456492" y="2455368"/>
                    <a:pt x="460201" y="2476481"/>
                  </a:cubicBezTo>
                  <a:close/>
                  <a:moveTo>
                    <a:pt x="486644" y="2629484"/>
                  </a:moveTo>
                  <a:lnTo>
                    <a:pt x="499805" y="2705985"/>
                  </a:lnTo>
                  <a:cubicBezTo>
                    <a:pt x="503395" y="2727098"/>
                    <a:pt x="498968" y="2750953"/>
                    <a:pt x="489755" y="2759454"/>
                  </a:cubicBezTo>
                  <a:cubicBezTo>
                    <a:pt x="480542" y="2767954"/>
                    <a:pt x="470132" y="2757534"/>
                    <a:pt x="466423" y="2736421"/>
                  </a:cubicBezTo>
                  <a:lnTo>
                    <a:pt x="453262" y="2659920"/>
                  </a:lnTo>
                  <a:cubicBezTo>
                    <a:pt x="449672" y="2638806"/>
                    <a:pt x="454099" y="2614951"/>
                    <a:pt x="463312" y="2606451"/>
                  </a:cubicBezTo>
                  <a:cubicBezTo>
                    <a:pt x="472525" y="2597951"/>
                    <a:pt x="482935" y="2608370"/>
                    <a:pt x="486644" y="2629484"/>
                  </a:cubicBezTo>
                  <a:close/>
                  <a:moveTo>
                    <a:pt x="513087" y="2782486"/>
                  </a:moveTo>
                  <a:lnTo>
                    <a:pt x="526248" y="2858987"/>
                  </a:lnTo>
                  <a:cubicBezTo>
                    <a:pt x="529838" y="2880101"/>
                    <a:pt x="525411" y="2903956"/>
                    <a:pt x="516197" y="2912456"/>
                  </a:cubicBezTo>
                  <a:cubicBezTo>
                    <a:pt x="506984" y="2920956"/>
                    <a:pt x="496575" y="2910536"/>
                    <a:pt x="492866" y="2889423"/>
                  </a:cubicBezTo>
                  <a:lnTo>
                    <a:pt x="479704" y="2812922"/>
                  </a:lnTo>
                  <a:cubicBezTo>
                    <a:pt x="476115" y="2791809"/>
                    <a:pt x="480542" y="2767954"/>
                    <a:pt x="489755" y="2759454"/>
                  </a:cubicBezTo>
                  <a:cubicBezTo>
                    <a:pt x="498968" y="2750953"/>
                    <a:pt x="509377" y="2761373"/>
                    <a:pt x="513087" y="2782486"/>
                  </a:cubicBezTo>
                  <a:close/>
                  <a:moveTo>
                    <a:pt x="539529" y="2935489"/>
                  </a:moveTo>
                  <a:lnTo>
                    <a:pt x="552691" y="3011990"/>
                  </a:lnTo>
                  <a:cubicBezTo>
                    <a:pt x="556280" y="3033103"/>
                    <a:pt x="551853" y="3056958"/>
                    <a:pt x="542640" y="3065458"/>
                  </a:cubicBezTo>
                  <a:cubicBezTo>
                    <a:pt x="533427" y="3073959"/>
                    <a:pt x="523017" y="3063539"/>
                    <a:pt x="519308" y="3042426"/>
                  </a:cubicBezTo>
                  <a:lnTo>
                    <a:pt x="505070" y="2965924"/>
                  </a:lnTo>
                  <a:cubicBezTo>
                    <a:pt x="501481" y="2944811"/>
                    <a:pt x="505908" y="2920956"/>
                    <a:pt x="515121" y="2912456"/>
                  </a:cubicBezTo>
                  <a:cubicBezTo>
                    <a:pt x="524334" y="2903956"/>
                    <a:pt x="534743" y="2914376"/>
                    <a:pt x="538452" y="2935489"/>
                  </a:cubicBezTo>
                  <a:close/>
                  <a:moveTo>
                    <a:pt x="564895" y="3088765"/>
                  </a:moveTo>
                  <a:lnTo>
                    <a:pt x="578056" y="3165267"/>
                  </a:lnTo>
                  <a:cubicBezTo>
                    <a:pt x="581646" y="3186380"/>
                    <a:pt x="577219" y="3210235"/>
                    <a:pt x="568006" y="3218735"/>
                  </a:cubicBezTo>
                  <a:cubicBezTo>
                    <a:pt x="558793" y="3227235"/>
                    <a:pt x="548383" y="3216816"/>
                    <a:pt x="544674" y="3195703"/>
                  </a:cubicBezTo>
                  <a:lnTo>
                    <a:pt x="531513" y="3119201"/>
                  </a:lnTo>
                  <a:cubicBezTo>
                    <a:pt x="527923" y="3098088"/>
                    <a:pt x="532350" y="3074233"/>
                    <a:pt x="541563" y="3065733"/>
                  </a:cubicBezTo>
                  <a:cubicBezTo>
                    <a:pt x="550776" y="3057232"/>
                    <a:pt x="561186" y="3067652"/>
                    <a:pt x="564895" y="3088765"/>
                  </a:cubicBezTo>
                  <a:close/>
                  <a:moveTo>
                    <a:pt x="591338" y="3241768"/>
                  </a:moveTo>
                  <a:lnTo>
                    <a:pt x="604499" y="3318269"/>
                  </a:lnTo>
                  <a:cubicBezTo>
                    <a:pt x="608089" y="3339382"/>
                    <a:pt x="603662" y="3363237"/>
                    <a:pt x="594449" y="3371738"/>
                  </a:cubicBezTo>
                  <a:cubicBezTo>
                    <a:pt x="585236" y="3380238"/>
                    <a:pt x="574826" y="3369818"/>
                    <a:pt x="571117" y="3348705"/>
                  </a:cubicBezTo>
                  <a:lnTo>
                    <a:pt x="557955" y="3272204"/>
                  </a:lnTo>
                  <a:cubicBezTo>
                    <a:pt x="554366" y="3251090"/>
                    <a:pt x="558793" y="3227235"/>
                    <a:pt x="568006" y="3218735"/>
                  </a:cubicBezTo>
                  <a:cubicBezTo>
                    <a:pt x="577219" y="3210235"/>
                    <a:pt x="587629" y="3220654"/>
                    <a:pt x="591338" y="3241768"/>
                  </a:cubicBezTo>
                  <a:close/>
                  <a:moveTo>
                    <a:pt x="617780" y="3394770"/>
                  </a:moveTo>
                  <a:lnTo>
                    <a:pt x="630942" y="3471272"/>
                  </a:lnTo>
                  <a:cubicBezTo>
                    <a:pt x="634531" y="3492385"/>
                    <a:pt x="630104" y="3516240"/>
                    <a:pt x="620891" y="3524740"/>
                  </a:cubicBezTo>
                  <a:cubicBezTo>
                    <a:pt x="611678" y="3533241"/>
                    <a:pt x="601269" y="3522821"/>
                    <a:pt x="597559" y="3501707"/>
                  </a:cubicBezTo>
                  <a:lnTo>
                    <a:pt x="584398" y="3425206"/>
                  </a:lnTo>
                  <a:cubicBezTo>
                    <a:pt x="580808" y="3404093"/>
                    <a:pt x="585236" y="3380238"/>
                    <a:pt x="594449" y="3371738"/>
                  </a:cubicBezTo>
                  <a:cubicBezTo>
                    <a:pt x="603662" y="3363237"/>
                    <a:pt x="614071" y="3373657"/>
                    <a:pt x="617780" y="3394770"/>
                  </a:cubicBezTo>
                  <a:close/>
                  <a:moveTo>
                    <a:pt x="644223" y="3547773"/>
                  </a:moveTo>
                  <a:lnTo>
                    <a:pt x="657384" y="3624274"/>
                  </a:lnTo>
                  <a:cubicBezTo>
                    <a:pt x="660974" y="3645387"/>
                    <a:pt x="656547" y="3669242"/>
                    <a:pt x="647334" y="3677743"/>
                  </a:cubicBezTo>
                  <a:cubicBezTo>
                    <a:pt x="638121" y="3686243"/>
                    <a:pt x="627711" y="3675823"/>
                    <a:pt x="624002" y="3654710"/>
                  </a:cubicBezTo>
                  <a:lnTo>
                    <a:pt x="610841" y="3578209"/>
                  </a:lnTo>
                  <a:cubicBezTo>
                    <a:pt x="607251" y="3557095"/>
                    <a:pt x="611678" y="3533241"/>
                    <a:pt x="620891" y="3524740"/>
                  </a:cubicBezTo>
                  <a:cubicBezTo>
                    <a:pt x="630104" y="3516240"/>
                    <a:pt x="640514" y="3526660"/>
                    <a:pt x="644223" y="3547773"/>
                  </a:cubicBezTo>
                  <a:close/>
                  <a:moveTo>
                    <a:pt x="670666" y="3700775"/>
                  </a:moveTo>
                  <a:lnTo>
                    <a:pt x="683827" y="3777277"/>
                  </a:lnTo>
                  <a:cubicBezTo>
                    <a:pt x="687417" y="3798390"/>
                    <a:pt x="682990" y="3822245"/>
                    <a:pt x="673776" y="3830745"/>
                  </a:cubicBezTo>
                  <a:cubicBezTo>
                    <a:pt x="664563" y="3839245"/>
                    <a:pt x="654154" y="3828826"/>
                    <a:pt x="650445" y="3807713"/>
                  </a:cubicBezTo>
                  <a:lnTo>
                    <a:pt x="637283" y="3731211"/>
                  </a:lnTo>
                  <a:cubicBezTo>
                    <a:pt x="633694" y="3710098"/>
                    <a:pt x="638121" y="3686243"/>
                    <a:pt x="647334" y="3677743"/>
                  </a:cubicBezTo>
                  <a:cubicBezTo>
                    <a:pt x="656547" y="3669242"/>
                    <a:pt x="666956" y="3679662"/>
                    <a:pt x="670666" y="3700775"/>
                  </a:cubicBezTo>
                  <a:close/>
                  <a:moveTo>
                    <a:pt x="697108" y="3853778"/>
                  </a:moveTo>
                  <a:lnTo>
                    <a:pt x="710270" y="3930279"/>
                  </a:lnTo>
                  <a:cubicBezTo>
                    <a:pt x="713859" y="3951392"/>
                    <a:pt x="709432" y="3975247"/>
                    <a:pt x="700219" y="3983748"/>
                  </a:cubicBezTo>
                  <a:cubicBezTo>
                    <a:pt x="691006" y="3992248"/>
                    <a:pt x="680597" y="3981828"/>
                    <a:pt x="676887" y="3960715"/>
                  </a:cubicBezTo>
                  <a:lnTo>
                    <a:pt x="663726" y="3884213"/>
                  </a:lnTo>
                  <a:cubicBezTo>
                    <a:pt x="660136" y="3863101"/>
                    <a:pt x="664563" y="3839245"/>
                    <a:pt x="673776" y="3830745"/>
                  </a:cubicBezTo>
                  <a:cubicBezTo>
                    <a:pt x="682990" y="3822245"/>
                    <a:pt x="693399" y="3832665"/>
                    <a:pt x="697108" y="3853778"/>
                  </a:cubicBezTo>
                  <a:close/>
                  <a:moveTo>
                    <a:pt x="723551" y="4006780"/>
                  </a:moveTo>
                  <a:lnTo>
                    <a:pt x="736712" y="4083281"/>
                  </a:lnTo>
                  <a:cubicBezTo>
                    <a:pt x="740302" y="4104395"/>
                    <a:pt x="735875" y="4128250"/>
                    <a:pt x="726662" y="4136750"/>
                  </a:cubicBezTo>
                  <a:cubicBezTo>
                    <a:pt x="717449" y="4145250"/>
                    <a:pt x="707039" y="4134831"/>
                    <a:pt x="703330" y="4113718"/>
                  </a:cubicBezTo>
                  <a:lnTo>
                    <a:pt x="690169" y="4037216"/>
                  </a:lnTo>
                  <a:cubicBezTo>
                    <a:pt x="686579" y="4016103"/>
                    <a:pt x="691006" y="3992248"/>
                    <a:pt x="700219" y="3983748"/>
                  </a:cubicBezTo>
                  <a:cubicBezTo>
                    <a:pt x="709432" y="3975247"/>
                    <a:pt x="719842" y="3985667"/>
                    <a:pt x="723551" y="4006780"/>
                  </a:cubicBezTo>
                  <a:close/>
                  <a:moveTo>
                    <a:pt x="749994" y="4159783"/>
                  </a:moveTo>
                  <a:lnTo>
                    <a:pt x="757173" y="4201187"/>
                  </a:lnTo>
                  <a:cubicBezTo>
                    <a:pt x="760933" y="4222300"/>
                    <a:pt x="756335" y="4246155"/>
                    <a:pt x="747122" y="4254655"/>
                  </a:cubicBezTo>
                  <a:cubicBezTo>
                    <a:pt x="737909" y="4260109"/>
                    <a:pt x="727499" y="4252736"/>
                    <a:pt x="723790" y="4231622"/>
                  </a:cubicBezTo>
                  <a:lnTo>
                    <a:pt x="716611" y="4190219"/>
                  </a:lnTo>
                  <a:cubicBezTo>
                    <a:pt x="713022" y="4169105"/>
                    <a:pt x="717449" y="4145250"/>
                    <a:pt x="726662" y="4136750"/>
                  </a:cubicBezTo>
                  <a:cubicBezTo>
                    <a:pt x="735875" y="4128250"/>
                    <a:pt x="746284" y="4138669"/>
                    <a:pt x="749994" y="4159783"/>
                  </a:cubicBezTo>
                  <a:close/>
                  <a:moveTo>
                    <a:pt x="37239" y="28716"/>
                  </a:moveTo>
                  <a:lnTo>
                    <a:pt x="50400" y="105217"/>
                  </a:lnTo>
                  <a:cubicBezTo>
                    <a:pt x="53990" y="126330"/>
                    <a:pt x="49562" y="150186"/>
                    <a:pt x="40349" y="158686"/>
                  </a:cubicBezTo>
                  <a:cubicBezTo>
                    <a:pt x="31136" y="167186"/>
                    <a:pt x="20727" y="156766"/>
                    <a:pt x="17018" y="135653"/>
                  </a:cubicBezTo>
                  <a:lnTo>
                    <a:pt x="3737" y="58878"/>
                  </a:lnTo>
                  <a:cubicBezTo>
                    <a:pt x="0" y="37764"/>
                    <a:pt x="4694" y="13909"/>
                    <a:pt x="13907" y="5409"/>
                  </a:cubicBezTo>
                  <a:cubicBezTo>
                    <a:pt x="23120" y="0"/>
                    <a:pt x="33529" y="7603"/>
                    <a:pt x="37239" y="28716"/>
                  </a:cubicBezTo>
                  <a:close/>
                </a:path>
              </a:pathLst>
            </a:custGeom>
            <a:solidFill>
              <a:srgbClr val="FFE799"/>
            </a:solidFill>
          </p:spPr>
          <p:txBody>
            <a:bodyPr/>
            <a:lstStyle/>
            <a:p>
              <a:endParaRPr lang="es-AR"/>
            </a:p>
          </p:txBody>
        </p:sp>
      </p:grpSp>
      <p:grpSp>
        <p:nvGrpSpPr>
          <p:cNvPr id="48" name="Group 48"/>
          <p:cNvGrpSpPr/>
          <p:nvPr/>
        </p:nvGrpSpPr>
        <p:grpSpPr>
          <a:xfrm rot="-246416">
            <a:off x="10503673" y="2139091"/>
            <a:ext cx="1273876" cy="3146035"/>
            <a:chOff x="0" y="0"/>
            <a:chExt cx="1336743" cy="3301293"/>
          </a:xfrm>
        </p:grpSpPr>
        <p:sp>
          <p:nvSpPr>
            <p:cNvPr id="49" name="Freeform 49"/>
            <p:cNvSpPr/>
            <p:nvPr/>
          </p:nvSpPr>
          <p:spPr>
            <a:xfrm>
              <a:off x="-2540" y="-2540"/>
              <a:ext cx="1341755" cy="3306350"/>
            </a:xfrm>
            <a:custGeom>
              <a:avLst/>
              <a:gdLst/>
              <a:ahLst/>
              <a:cxnLst/>
              <a:rect l="l" t="t" r="r" b="b"/>
              <a:pathLst>
                <a:path w="1341755" h="3306350">
                  <a:moveTo>
                    <a:pt x="33528" y="3201900"/>
                  </a:moveTo>
                  <a:lnTo>
                    <a:pt x="48260" y="3164805"/>
                  </a:lnTo>
                  <a:cubicBezTo>
                    <a:pt x="52324" y="3154628"/>
                    <a:pt x="63500" y="3149807"/>
                    <a:pt x="73152" y="3154092"/>
                  </a:cubicBezTo>
                  <a:cubicBezTo>
                    <a:pt x="82804" y="3158377"/>
                    <a:pt x="87376" y="3170162"/>
                    <a:pt x="83312" y="3180339"/>
                  </a:cubicBezTo>
                  <a:lnTo>
                    <a:pt x="68580" y="3217434"/>
                  </a:lnTo>
                  <a:cubicBezTo>
                    <a:pt x="64516" y="3227611"/>
                    <a:pt x="53340" y="3232432"/>
                    <a:pt x="43688" y="3228147"/>
                  </a:cubicBezTo>
                  <a:cubicBezTo>
                    <a:pt x="34036" y="3223862"/>
                    <a:pt x="29464" y="3212077"/>
                    <a:pt x="33528" y="3201900"/>
                  </a:cubicBezTo>
                  <a:close/>
                  <a:moveTo>
                    <a:pt x="62992" y="3127845"/>
                  </a:moveTo>
                  <a:lnTo>
                    <a:pt x="77724" y="3090750"/>
                  </a:lnTo>
                  <a:cubicBezTo>
                    <a:pt x="81788" y="3080573"/>
                    <a:pt x="92964" y="3075752"/>
                    <a:pt x="102616" y="3080037"/>
                  </a:cubicBezTo>
                  <a:cubicBezTo>
                    <a:pt x="112268" y="3084322"/>
                    <a:pt x="116840" y="3096107"/>
                    <a:pt x="112776" y="3106284"/>
                  </a:cubicBezTo>
                  <a:lnTo>
                    <a:pt x="98044" y="3143379"/>
                  </a:lnTo>
                  <a:cubicBezTo>
                    <a:pt x="93980" y="3153556"/>
                    <a:pt x="82804" y="3158377"/>
                    <a:pt x="73152" y="3154092"/>
                  </a:cubicBezTo>
                  <a:cubicBezTo>
                    <a:pt x="63500" y="3149807"/>
                    <a:pt x="58928" y="3138022"/>
                    <a:pt x="62992" y="3127845"/>
                  </a:cubicBezTo>
                  <a:close/>
                  <a:moveTo>
                    <a:pt x="92456" y="3053790"/>
                  </a:moveTo>
                  <a:lnTo>
                    <a:pt x="107188" y="3016695"/>
                  </a:lnTo>
                  <a:cubicBezTo>
                    <a:pt x="111252" y="3006518"/>
                    <a:pt x="122428" y="3001697"/>
                    <a:pt x="132080" y="3005982"/>
                  </a:cubicBezTo>
                  <a:cubicBezTo>
                    <a:pt x="141732" y="3010267"/>
                    <a:pt x="146304" y="3022052"/>
                    <a:pt x="142240" y="3032229"/>
                  </a:cubicBezTo>
                  <a:lnTo>
                    <a:pt x="127508" y="3069324"/>
                  </a:lnTo>
                  <a:cubicBezTo>
                    <a:pt x="123444" y="3079501"/>
                    <a:pt x="112268" y="3084322"/>
                    <a:pt x="102616" y="3080037"/>
                  </a:cubicBezTo>
                  <a:cubicBezTo>
                    <a:pt x="92964" y="3075752"/>
                    <a:pt x="88392" y="3063967"/>
                    <a:pt x="92456" y="3053790"/>
                  </a:cubicBezTo>
                  <a:close/>
                  <a:moveTo>
                    <a:pt x="121920" y="2979735"/>
                  </a:moveTo>
                  <a:lnTo>
                    <a:pt x="136652" y="2942640"/>
                  </a:lnTo>
                  <a:cubicBezTo>
                    <a:pt x="140716" y="2932463"/>
                    <a:pt x="151892" y="2927642"/>
                    <a:pt x="161544" y="2931927"/>
                  </a:cubicBezTo>
                  <a:cubicBezTo>
                    <a:pt x="171196" y="2936213"/>
                    <a:pt x="175768" y="2947997"/>
                    <a:pt x="171704" y="2958175"/>
                  </a:cubicBezTo>
                  <a:lnTo>
                    <a:pt x="156972" y="2995269"/>
                  </a:lnTo>
                  <a:cubicBezTo>
                    <a:pt x="152908" y="3005447"/>
                    <a:pt x="141732" y="3010267"/>
                    <a:pt x="132080" y="3005982"/>
                  </a:cubicBezTo>
                  <a:cubicBezTo>
                    <a:pt x="122428" y="3001697"/>
                    <a:pt x="117856" y="2989912"/>
                    <a:pt x="121920" y="2979735"/>
                  </a:cubicBezTo>
                  <a:close/>
                  <a:moveTo>
                    <a:pt x="151384" y="2905680"/>
                  </a:moveTo>
                  <a:lnTo>
                    <a:pt x="166116" y="2868586"/>
                  </a:lnTo>
                  <a:cubicBezTo>
                    <a:pt x="170180" y="2858408"/>
                    <a:pt x="181356" y="2853587"/>
                    <a:pt x="191008" y="2857872"/>
                  </a:cubicBezTo>
                  <a:cubicBezTo>
                    <a:pt x="200660" y="2862158"/>
                    <a:pt x="205232" y="2873942"/>
                    <a:pt x="201168" y="2884120"/>
                  </a:cubicBezTo>
                  <a:lnTo>
                    <a:pt x="186436" y="2921214"/>
                  </a:lnTo>
                  <a:cubicBezTo>
                    <a:pt x="182372" y="2931392"/>
                    <a:pt x="171196" y="2936213"/>
                    <a:pt x="161544" y="2931927"/>
                  </a:cubicBezTo>
                  <a:cubicBezTo>
                    <a:pt x="151892" y="2927642"/>
                    <a:pt x="147320" y="2915858"/>
                    <a:pt x="151384" y="2905680"/>
                  </a:cubicBezTo>
                  <a:close/>
                  <a:moveTo>
                    <a:pt x="180848" y="2831625"/>
                  </a:moveTo>
                  <a:lnTo>
                    <a:pt x="195580" y="2794531"/>
                  </a:lnTo>
                  <a:cubicBezTo>
                    <a:pt x="199644" y="2784353"/>
                    <a:pt x="210820" y="2779532"/>
                    <a:pt x="220472" y="2783818"/>
                  </a:cubicBezTo>
                  <a:cubicBezTo>
                    <a:pt x="230124" y="2788103"/>
                    <a:pt x="234696" y="2799887"/>
                    <a:pt x="230632" y="2810065"/>
                  </a:cubicBezTo>
                  <a:lnTo>
                    <a:pt x="215900" y="2847159"/>
                  </a:lnTo>
                  <a:cubicBezTo>
                    <a:pt x="211836" y="2857337"/>
                    <a:pt x="200660" y="2862158"/>
                    <a:pt x="191008" y="2857872"/>
                  </a:cubicBezTo>
                  <a:cubicBezTo>
                    <a:pt x="181356" y="2853587"/>
                    <a:pt x="176784" y="2841803"/>
                    <a:pt x="180848" y="2831625"/>
                  </a:cubicBezTo>
                  <a:close/>
                  <a:moveTo>
                    <a:pt x="210312" y="2757570"/>
                  </a:moveTo>
                  <a:lnTo>
                    <a:pt x="225044" y="2720476"/>
                  </a:lnTo>
                  <a:cubicBezTo>
                    <a:pt x="229108" y="2710298"/>
                    <a:pt x="240284" y="2705477"/>
                    <a:pt x="249936" y="2709763"/>
                  </a:cubicBezTo>
                  <a:cubicBezTo>
                    <a:pt x="259588" y="2714048"/>
                    <a:pt x="264160" y="2725832"/>
                    <a:pt x="260096" y="2736010"/>
                  </a:cubicBezTo>
                  <a:lnTo>
                    <a:pt x="245364" y="2773104"/>
                  </a:lnTo>
                  <a:cubicBezTo>
                    <a:pt x="241300" y="2783282"/>
                    <a:pt x="230124" y="2788103"/>
                    <a:pt x="220472" y="2783818"/>
                  </a:cubicBezTo>
                  <a:cubicBezTo>
                    <a:pt x="210820" y="2779532"/>
                    <a:pt x="206248" y="2767748"/>
                    <a:pt x="210312" y="2757570"/>
                  </a:cubicBezTo>
                  <a:close/>
                  <a:moveTo>
                    <a:pt x="239776" y="2683515"/>
                  </a:moveTo>
                  <a:lnTo>
                    <a:pt x="254508" y="2646421"/>
                  </a:lnTo>
                  <a:cubicBezTo>
                    <a:pt x="258572" y="2636243"/>
                    <a:pt x="269748" y="2631422"/>
                    <a:pt x="279400" y="2635708"/>
                  </a:cubicBezTo>
                  <a:cubicBezTo>
                    <a:pt x="289052" y="2639993"/>
                    <a:pt x="293624" y="2651777"/>
                    <a:pt x="289560" y="2661955"/>
                  </a:cubicBezTo>
                  <a:lnTo>
                    <a:pt x="274828" y="2699049"/>
                  </a:lnTo>
                  <a:cubicBezTo>
                    <a:pt x="270764" y="2709227"/>
                    <a:pt x="259588" y="2714048"/>
                    <a:pt x="249936" y="2709763"/>
                  </a:cubicBezTo>
                  <a:cubicBezTo>
                    <a:pt x="240284" y="2705477"/>
                    <a:pt x="235712" y="2693693"/>
                    <a:pt x="239776" y="2683515"/>
                  </a:cubicBezTo>
                  <a:close/>
                  <a:moveTo>
                    <a:pt x="269240" y="2609460"/>
                  </a:moveTo>
                  <a:lnTo>
                    <a:pt x="283972" y="2572366"/>
                  </a:lnTo>
                  <a:cubicBezTo>
                    <a:pt x="288036" y="2562188"/>
                    <a:pt x="299212" y="2557367"/>
                    <a:pt x="308864" y="2561653"/>
                  </a:cubicBezTo>
                  <a:cubicBezTo>
                    <a:pt x="318516" y="2565938"/>
                    <a:pt x="323088" y="2577723"/>
                    <a:pt x="319024" y="2587900"/>
                  </a:cubicBezTo>
                  <a:lnTo>
                    <a:pt x="304292" y="2624994"/>
                  </a:lnTo>
                  <a:cubicBezTo>
                    <a:pt x="300228" y="2635172"/>
                    <a:pt x="289052" y="2639993"/>
                    <a:pt x="279400" y="2635708"/>
                  </a:cubicBezTo>
                  <a:cubicBezTo>
                    <a:pt x="269748" y="2631422"/>
                    <a:pt x="265176" y="2619638"/>
                    <a:pt x="269240" y="2609460"/>
                  </a:cubicBezTo>
                  <a:close/>
                  <a:moveTo>
                    <a:pt x="298704" y="2535405"/>
                  </a:moveTo>
                  <a:lnTo>
                    <a:pt x="313436" y="2498311"/>
                  </a:lnTo>
                  <a:cubicBezTo>
                    <a:pt x="317500" y="2488133"/>
                    <a:pt x="328676" y="2483312"/>
                    <a:pt x="338328" y="2487598"/>
                  </a:cubicBezTo>
                  <a:cubicBezTo>
                    <a:pt x="347980" y="2491883"/>
                    <a:pt x="352552" y="2503668"/>
                    <a:pt x="348488" y="2513845"/>
                  </a:cubicBezTo>
                  <a:lnTo>
                    <a:pt x="333756" y="2550939"/>
                  </a:lnTo>
                  <a:cubicBezTo>
                    <a:pt x="329692" y="2561117"/>
                    <a:pt x="318516" y="2565938"/>
                    <a:pt x="308864" y="2561653"/>
                  </a:cubicBezTo>
                  <a:cubicBezTo>
                    <a:pt x="299212" y="2557367"/>
                    <a:pt x="294640" y="2545583"/>
                    <a:pt x="298704" y="2535405"/>
                  </a:cubicBezTo>
                  <a:close/>
                  <a:moveTo>
                    <a:pt x="328168" y="2461350"/>
                  </a:moveTo>
                  <a:lnTo>
                    <a:pt x="342900" y="2424256"/>
                  </a:lnTo>
                  <a:cubicBezTo>
                    <a:pt x="346964" y="2414078"/>
                    <a:pt x="358140" y="2409258"/>
                    <a:pt x="367792" y="2413543"/>
                  </a:cubicBezTo>
                  <a:cubicBezTo>
                    <a:pt x="377444" y="2417828"/>
                    <a:pt x="382016" y="2429613"/>
                    <a:pt x="377952" y="2439790"/>
                  </a:cubicBezTo>
                  <a:lnTo>
                    <a:pt x="363220" y="2476885"/>
                  </a:lnTo>
                  <a:cubicBezTo>
                    <a:pt x="359156" y="2487062"/>
                    <a:pt x="347980" y="2491883"/>
                    <a:pt x="338328" y="2487598"/>
                  </a:cubicBezTo>
                  <a:cubicBezTo>
                    <a:pt x="328676" y="2483312"/>
                    <a:pt x="324104" y="2471528"/>
                    <a:pt x="328168" y="2461350"/>
                  </a:cubicBezTo>
                  <a:close/>
                  <a:moveTo>
                    <a:pt x="357632" y="2387296"/>
                  </a:moveTo>
                  <a:lnTo>
                    <a:pt x="372364" y="2350201"/>
                  </a:lnTo>
                  <a:cubicBezTo>
                    <a:pt x="376428" y="2340024"/>
                    <a:pt x="387604" y="2335203"/>
                    <a:pt x="397256" y="2339488"/>
                  </a:cubicBezTo>
                  <a:cubicBezTo>
                    <a:pt x="406908" y="2343773"/>
                    <a:pt x="411480" y="2355558"/>
                    <a:pt x="407416" y="2365735"/>
                  </a:cubicBezTo>
                  <a:lnTo>
                    <a:pt x="392684" y="2402830"/>
                  </a:lnTo>
                  <a:cubicBezTo>
                    <a:pt x="388620" y="2413007"/>
                    <a:pt x="377444" y="2417828"/>
                    <a:pt x="367792" y="2413543"/>
                  </a:cubicBezTo>
                  <a:cubicBezTo>
                    <a:pt x="358140" y="2409258"/>
                    <a:pt x="353568" y="2397473"/>
                    <a:pt x="357632" y="2387296"/>
                  </a:cubicBezTo>
                  <a:close/>
                  <a:moveTo>
                    <a:pt x="387096" y="2313241"/>
                  </a:moveTo>
                  <a:lnTo>
                    <a:pt x="401828" y="2276146"/>
                  </a:lnTo>
                  <a:cubicBezTo>
                    <a:pt x="405892" y="2265969"/>
                    <a:pt x="417068" y="2261148"/>
                    <a:pt x="426720" y="2265433"/>
                  </a:cubicBezTo>
                  <a:cubicBezTo>
                    <a:pt x="436372" y="2269718"/>
                    <a:pt x="440944" y="2281503"/>
                    <a:pt x="436880" y="2291680"/>
                  </a:cubicBezTo>
                  <a:lnTo>
                    <a:pt x="422148" y="2328775"/>
                  </a:lnTo>
                  <a:cubicBezTo>
                    <a:pt x="418084" y="2338952"/>
                    <a:pt x="406908" y="2343773"/>
                    <a:pt x="397256" y="2339488"/>
                  </a:cubicBezTo>
                  <a:cubicBezTo>
                    <a:pt x="387604" y="2335203"/>
                    <a:pt x="383032" y="2323418"/>
                    <a:pt x="387096" y="2313241"/>
                  </a:cubicBezTo>
                  <a:close/>
                  <a:moveTo>
                    <a:pt x="416560" y="2239186"/>
                  </a:moveTo>
                  <a:lnTo>
                    <a:pt x="431292" y="2202091"/>
                  </a:lnTo>
                  <a:cubicBezTo>
                    <a:pt x="435356" y="2191914"/>
                    <a:pt x="446532" y="2187093"/>
                    <a:pt x="456184" y="2191378"/>
                  </a:cubicBezTo>
                  <a:cubicBezTo>
                    <a:pt x="465836" y="2195663"/>
                    <a:pt x="470408" y="2207448"/>
                    <a:pt x="466344" y="2217626"/>
                  </a:cubicBezTo>
                  <a:lnTo>
                    <a:pt x="451612" y="2254720"/>
                  </a:lnTo>
                  <a:cubicBezTo>
                    <a:pt x="447548" y="2264897"/>
                    <a:pt x="436372" y="2269718"/>
                    <a:pt x="426720" y="2265433"/>
                  </a:cubicBezTo>
                  <a:cubicBezTo>
                    <a:pt x="417068" y="2261148"/>
                    <a:pt x="412496" y="2249363"/>
                    <a:pt x="416560" y="2239186"/>
                  </a:cubicBezTo>
                  <a:close/>
                  <a:moveTo>
                    <a:pt x="446024" y="2165131"/>
                  </a:moveTo>
                  <a:lnTo>
                    <a:pt x="460756" y="2128036"/>
                  </a:lnTo>
                  <a:cubicBezTo>
                    <a:pt x="464820" y="2117859"/>
                    <a:pt x="475996" y="2113038"/>
                    <a:pt x="485648" y="2117323"/>
                  </a:cubicBezTo>
                  <a:cubicBezTo>
                    <a:pt x="495300" y="2121609"/>
                    <a:pt x="499872" y="2133393"/>
                    <a:pt x="495808" y="2143571"/>
                  </a:cubicBezTo>
                  <a:lnTo>
                    <a:pt x="481076" y="2180665"/>
                  </a:lnTo>
                  <a:cubicBezTo>
                    <a:pt x="477012" y="2190842"/>
                    <a:pt x="465836" y="2195663"/>
                    <a:pt x="456184" y="2191378"/>
                  </a:cubicBezTo>
                  <a:cubicBezTo>
                    <a:pt x="446532" y="2187093"/>
                    <a:pt x="441960" y="2175308"/>
                    <a:pt x="446024" y="2165131"/>
                  </a:cubicBezTo>
                  <a:close/>
                  <a:moveTo>
                    <a:pt x="475488" y="2091076"/>
                  </a:moveTo>
                  <a:lnTo>
                    <a:pt x="490220" y="2053981"/>
                  </a:lnTo>
                  <a:cubicBezTo>
                    <a:pt x="494284" y="2043804"/>
                    <a:pt x="505460" y="2038983"/>
                    <a:pt x="515112" y="2043268"/>
                  </a:cubicBezTo>
                  <a:cubicBezTo>
                    <a:pt x="524764" y="2047554"/>
                    <a:pt x="529336" y="2059338"/>
                    <a:pt x="525272" y="2069516"/>
                  </a:cubicBezTo>
                  <a:lnTo>
                    <a:pt x="510540" y="2106610"/>
                  </a:lnTo>
                  <a:cubicBezTo>
                    <a:pt x="506476" y="2116788"/>
                    <a:pt x="495300" y="2121609"/>
                    <a:pt x="485648" y="2117323"/>
                  </a:cubicBezTo>
                  <a:cubicBezTo>
                    <a:pt x="475996" y="2113038"/>
                    <a:pt x="471424" y="2101253"/>
                    <a:pt x="475488" y="2091076"/>
                  </a:cubicBezTo>
                  <a:close/>
                  <a:moveTo>
                    <a:pt x="504952" y="2017021"/>
                  </a:moveTo>
                  <a:lnTo>
                    <a:pt x="519684" y="1979927"/>
                  </a:lnTo>
                  <a:cubicBezTo>
                    <a:pt x="523748" y="1969749"/>
                    <a:pt x="534924" y="1964928"/>
                    <a:pt x="544576" y="1969213"/>
                  </a:cubicBezTo>
                  <a:cubicBezTo>
                    <a:pt x="554228" y="1973499"/>
                    <a:pt x="558800" y="1985283"/>
                    <a:pt x="554736" y="1995461"/>
                  </a:cubicBezTo>
                  <a:lnTo>
                    <a:pt x="540004" y="2032555"/>
                  </a:lnTo>
                  <a:cubicBezTo>
                    <a:pt x="535940" y="2042733"/>
                    <a:pt x="524764" y="2047554"/>
                    <a:pt x="515112" y="2043268"/>
                  </a:cubicBezTo>
                  <a:cubicBezTo>
                    <a:pt x="505460" y="2038983"/>
                    <a:pt x="500888" y="2027199"/>
                    <a:pt x="504952" y="2017021"/>
                  </a:cubicBezTo>
                  <a:close/>
                  <a:moveTo>
                    <a:pt x="534416" y="1942966"/>
                  </a:moveTo>
                  <a:lnTo>
                    <a:pt x="549148" y="1905872"/>
                  </a:lnTo>
                  <a:cubicBezTo>
                    <a:pt x="553212" y="1895694"/>
                    <a:pt x="564388" y="1890873"/>
                    <a:pt x="574040" y="1895159"/>
                  </a:cubicBezTo>
                  <a:cubicBezTo>
                    <a:pt x="583692" y="1899444"/>
                    <a:pt x="588264" y="1911228"/>
                    <a:pt x="584200" y="1921406"/>
                  </a:cubicBezTo>
                  <a:lnTo>
                    <a:pt x="569468" y="1958500"/>
                  </a:lnTo>
                  <a:cubicBezTo>
                    <a:pt x="565404" y="1968678"/>
                    <a:pt x="554228" y="1973499"/>
                    <a:pt x="544576" y="1969213"/>
                  </a:cubicBezTo>
                  <a:cubicBezTo>
                    <a:pt x="534924" y="1964928"/>
                    <a:pt x="530352" y="1953144"/>
                    <a:pt x="534416" y="1942966"/>
                  </a:cubicBezTo>
                  <a:close/>
                  <a:moveTo>
                    <a:pt x="563880" y="1868911"/>
                  </a:moveTo>
                  <a:lnTo>
                    <a:pt x="578612" y="1831817"/>
                  </a:lnTo>
                  <a:cubicBezTo>
                    <a:pt x="582676" y="1821639"/>
                    <a:pt x="593852" y="1816818"/>
                    <a:pt x="603504" y="1821104"/>
                  </a:cubicBezTo>
                  <a:cubicBezTo>
                    <a:pt x="613156" y="1825389"/>
                    <a:pt x="617728" y="1837173"/>
                    <a:pt x="613664" y="1847351"/>
                  </a:cubicBezTo>
                  <a:lnTo>
                    <a:pt x="598932" y="1884445"/>
                  </a:lnTo>
                  <a:cubicBezTo>
                    <a:pt x="594868" y="1894623"/>
                    <a:pt x="583692" y="1899444"/>
                    <a:pt x="574040" y="1895159"/>
                  </a:cubicBezTo>
                  <a:cubicBezTo>
                    <a:pt x="564388" y="1890873"/>
                    <a:pt x="559816" y="1879089"/>
                    <a:pt x="563880" y="1868911"/>
                  </a:cubicBezTo>
                  <a:close/>
                  <a:moveTo>
                    <a:pt x="593344" y="1794856"/>
                  </a:moveTo>
                  <a:lnTo>
                    <a:pt x="608076" y="1757762"/>
                  </a:lnTo>
                  <a:cubicBezTo>
                    <a:pt x="612140" y="1747584"/>
                    <a:pt x="623316" y="1742763"/>
                    <a:pt x="632968" y="1747049"/>
                  </a:cubicBezTo>
                  <a:cubicBezTo>
                    <a:pt x="642620" y="1751334"/>
                    <a:pt x="647192" y="1763118"/>
                    <a:pt x="643128" y="1773296"/>
                  </a:cubicBezTo>
                  <a:lnTo>
                    <a:pt x="628396" y="1810390"/>
                  </a:lnTo>
                  <a:cubicBezTo>
                    <a:pt x="624332" y="1820568"/>
                    <a:pt x="613156" y="1825389"/>
                    <a:pt x="603504" y="1821104"/>
                  </a:cubicBezTo>
                  <a:cubicBezTo>
                    <a:pt x="593852" y="1816818"/>
                    <a:pt x="589280" y="1805034"/>
                    <a:pt x="593344" y="1794856"/>
                  </a:cubicBezTo>
                  <a:close/>
                  <a:moveTo>
                    <a:pt x="622808" y="1720801"/>
                  </a:moveTo>
                  <a:lnTo>
                    <a:pt x="637540" y="1683707"/>
                  </a:lnTo>
                  <a:cubicBezTo>
                    <a:pt x="641604" y="1673529"/>
                    <a:pt x="652780" y="1668708"/>
                    <a:pt x="662432" y="1672994"/>
                  </a:cubicBezTo>
                  <a:cubicBezTo>
                    <a:pt x="672084" y="1677279"/>
                    <a:pt x="676656" y="1689064"/>
                    <a:pt x="672592" y="1699241"/>
                  </a:cubicBezTo>
                  <a:lnTo>
                    <a:pt x="657860" y="1736336"/>
                  </a:lnTo>
                  <a:cubicBezTo>
                    <a:pt x="653796" y="1746513"/>
                    <a:pt x="642620" y="1751334"/>
                    <a:pt x="632968" y="1747049"/>
                  </a:cubicBezTo>
                  <a:cubicBezTo>
                    <a:pt x="623316" y="1742763"/>
                    <a:pt x="618744" y="1730979"/>
                    <a:pt x="622808" y="1720801"/>
                  </a:cubicBezTo>
                  <a:close/>
                  <a:moveTo>
                    <a:pt x="652272" y="1646746"/>
                  </a:moveTo>
                  <a:lnTo>
                    <a:pt x="667004" y="1609652"/>
                  </a:lnTo>
                  <a:cubicBezTo>
                    <a:pt x="671068" y="1599475"/>
                    <a:pt x="682244" y="1594654"/>
                    <a:pt x="691896" y="1598939"/>
                  </a:cubicBezTo>
                  <a:cubicBezTo>
                    <a:pt x="701548" y="1603224"/>
                    <a:pt x="706120" y="1615009"/>
                    <a:pt x="702056" y="1625186"/>
                  </a:cubicBezTo>
                  <a:lnTo>
                    <a:pt x="687324" y="1662281"/>
                  </a:lnTo>
                  <a:cubicBezTo>
                    <a:pt x="683260" y="1672458"/>
                    <a:pt x="672084" y="1677279"/>
                    <a:pt x="662432" y="1672994"/>
                  </a:cubicBezTo>
                  <a:cubicBezTo>
                    <a:pt x="652780" y="1668708"/>
                    <a:pt x="648208" y="1656924"/>
                    <a:pt x="652272" y="1646746"/>
                  </a:cubicBezTo>
                  <a:close/>
                  <a:moveTo>
                    <a:pt x="681736" y="1572692"/>
                  </a:moveTo>
                  <a:lnTo>
                    <a:pt x="696468" y="1535597"/>
                  </a:lnTo>
                  <a:cubicBezTo>
                    <a:pt x="700532" y="1525420"/>
                    <a:pt x="711708" y="1520599"/>
                    <a:pt x="721360" y="1524884"/>
                  </a:cubicBezTo>
                  <a:cubicBezTo>
                    <a:pt x="731012" y="1529169"/>
                    <a:pt x="735584" y="1540954"/>
                    <a:pt x="731520" y="1551131"/>
                  </a:cubicBezTo>
                  <a:lnTo>
                    <a:pt x="716788" y="1588226"/>
                  </a:lnTo>
                  <a:cubicBezTo>
                    <a:pt x="712724" y="1598403"/>
                    <a:pt x="701548" y="1603224"/>
                    <a:pt x="691896" y="1598939"/>
                  </a:cubicBezTo>
                  <a:cubicBezTo>
                    <a:pt x="682244" y="1594654"/>
                    <a:pt x="677672" y="1582869"/>
                    <a:pt x="681736" y="1572692"/>
                  </a:cubicBezTo>
                  <a:close/>
                  <a:moveTo>
                    <a:pt x="711200" y="1498637"/>
                  </a:moveTo>
                  <a:lnTo>
                    <a:pt x="725932" y="1461542"/>
                  </a:lnTo>
                  <a:cubicBezTo>
                    <a:pt x="729996" y="1451365"/>
                    <a:pt x="741172" y="1446544"/>
                    <a:pt x="750824" y="1450829"/>
                  </a:cubicBezTo>
                  <a:cubicBezTo>
                    <a:pt x="760476" y="1455114"/>
                    <a:pt x="765048" y="1466899"/>
                    <a:pt x="760984" y="1477076"/>
                  </a:cubicBezTo>
                  <a:lnTo>
                    <a:pt x="746252" y="1514171"/>
                  </a:lnTo>
                  <a:cubicBezTo>
                    <a:pt x="742188" y="1524348"/>
                    <a:pt x="731012" y="1529169"/>
                    <a:pt x="721360" y="1524884"/>
                  </a:cubicBezTo>
                  <a:cubicBezTo>
                    <a:pt x="711708" y="1520599"/>
                    <a:pt x="707136" y="1508814"/>
                    <a:pt x="711200" y="1498637"/>
                  </a:cubicBezTo>
                  <a:close/>
                  <a:moveTo>
                    <a:pt x="740664" y="1424582"/>
                  </a:moveTo>
                  <a:lnTo>
                    <a:pt x="755396" y="1387487"/>
                  </a:lnTo>
                  <a:cubicBezTo>
                    <a:pt x="759460" y="1377310"/>
                    <a:pt x="770636" y="1372489"/>
                    <a:pt x="780288" y="1376774"/>
                  </a:cubicBezTo>
                  <a:cubicBezTo>
                    <a:pt x="789940" y="1381059"/>
                    <a:pt x="794512" y="1392844"/>
                    <a:pt x="790448" y="1403021"/>
                  </a:cubicBezTo>
                  <a:lnTo>
                    <a:pt x="775716" y="1440116"/>
                  </a:lnTo>
                  <a:cubicBezTo>
                    <a:pt x="771652" y="1450293"/>
                    <a:pt x="760476" y="1455114"/>
                    <a:pt x="750824" y="1450829"/>
                  </a:cubicBezTo>
                  <a:cubicBezTo>
                    <a:pt x="741172" y="1446544"/>
                    <a:pt x="736600" y="1434759"/>
                    <a:pt x="740664" y="1424582"/>
                  </a:cubicBezTo>
                  <a:close/>
                  <a:moveTo>
                    <a:pt x="770128" y="1350527"/>
                  </a:moveTo>
                  <a:lnTo>
                    <a:pt x="784860" y="1313432"/>
                  </a:lnTo>
                  <a:cubicBezTo>
                    <a:pt x="788924" y="1303255"/>
                    <a:pt x="800100" y="1298434"/>
                    <a:pt x="809752" y="1302719"/>
                  </a:cubicBezTo>
                  <a:cubicBezTo>
                    <a:pt x="819404" y="1307004"/>
                    <a:pt x="823976" y="1318789"/>
                    <a:pt x="819912" y="1328966"/>
                  </a:cubicBezTo>
                  <a:lnTo>
                    <a:pt x="805180" y="1366061"/>
                  </a:lnTo>
                  <a:cubicBezTo>
                    <a:pt x="801116" y="1376239"/>
                    <a:pt x="789940" y="1381059"/>
                    <a:pt x="780288" y="1376774"/>
                  </a:cubicBezTo>
                  <a:cubicBezTo>
                    <a:pt x="770636" y="1372489"/>
                    <a:pt x="766064" y="1360704"/>
                    <a:pt x="770128" y="1350527"/>
                  </a:cubicBezTo>
                  <a:close/>
                  <a:moveTo>
                    <a:pt x="799592" y="1276472"/>
                  </a:moveTo>
                  <a:lnTo>
                    <a:pt x="815340" y="1238708"/>
                  </a:lnTo>
                  <a:cubicBezTo>
                    <a:pt x="819404" y="1228530"/>
                    <a:pt x="830580" y="1223709"/>
                    <a:pt x="840232" y="1227995"/>
                  </a:cubicBezTo>
                  <a:cubicBezTo>
                    <a:pt x="849884" y="1232280"/>
                    <a:pt x="854456" y="1244065"/>
                    <a:pt x="850392" y="1254242"/>
                  </a:cubicBezTo>
                  <a:lnTo>
                    <a:pt x="835660" y="1291336"/>
                  </a:lnTo>
                  <a:cubicBezTo>
                    <a:pt x="831596" y="1301514"/>
                    <a:pt x="820420" y="1306335"/>
                    <a:pt x="810768" y="1302050"/>
                  </a:cubicBezTo>
                  <a:cubicBezTo>
                    <a:pt x="801116" y="1297764"/>
                    <a:pt x="796544" y="1285980"/>
                    <a:pt x="800608" y="1275802"/>
                  </a:cubicBezTo>
                  <a:close/>
                  <a:moveTo>
                    <a:pt x="830072" y="1201747"/>
                  </a:moveTo>
                  <a:lnTo>
                    <a:pt x="844804" y="1164653"/>
                  </a:lnTo>
                  <a:cubicBezTo>
                    <a:pt x="848868" y="1154475"/>
                    <a:pt x="860044" y="1149654"/>
                    <a:pt x="869696" y="1153940"/>
                  </a:cubicBezTo>
                  <a:cubicBezTo>
                    <a:pt x="879348" y="1158225"/>
                    <a:pt x="883920" y="1170010"/>
                    <a:pt x="879856" y="1180187"/>
                  </a:cubicBezTo>
                  <a:lnTo>
                    <a:pt x="865251" y="1217148"/>
                  </a:lnTo>
                  <a:cubicBezTo>
                    <a:pt x="861187" y="1227325"/>
                    <a:pt x="850011" y="1232146"/>
                    <a:pt x="840359" y="1227861"/>
                  </a:cubicBezTo>
                  <a:cubicBezTo>
                    <a:pt x="830707" y="1223576"/>
                    <a:pt x="826135" y="1211791"/>
                    <a:pt x="830199" y="1201613"/>
                  </a:cubicBezTo>
                  <a:close/>
                  <a:moveTo>
                    <a:pt x="859663" y="1127559"/>
                  </a:moveTo>
                  <a:lnTo>
                    <a:pt x="874395" y="1090464"/>
                  </a:lnTo>
                  <a:cubicBezTo>
                    <a:pt x="878459" y="1080287"/>
                    <a:pt x="889635" y="1075466"/>
                    <a:pt x="899287" y="1079751"/>
                  </a:cubicBezTo>
                  <a:cubicBezTo>
                    <a:pt x="908939" y="1084036"/>
                    <a:pt x="913511" y="1095821"/>
                    <a:pt x="909447" y="1105998"/>
                  </a:cubicBezTo>
                  <a:lnTo>
                    <a:pt x="894715" y="1143093"/>
                  </a:lnTo>
                  <a:cubicBezTo>
                    <a:pt x="890651" y="1153270"/>
                    <a:pt x="879475" y="1158091"/>
                    <a:pt x="869823" y="1153806"/>
                  </a:cubicBezTo>
                  <a:cubicBezTo>
                    <a:pt x="860171" y="1149521"/>
                    <a:pt x="855599" y="1137736"/>
                    <a:pt x="859663" y="1127559"/>
                  </a:cubicBezTo>
                  <a:close/>
                  <a:moveTo>
                    <a:pt x="889127" y="1053504"/>
                  </a:moveTo>
                  <a:lnTo>
                    <a:pt x="903859" y="1016409"/>
                  </a:lnTo>
                  <a:cubicBezTo>
                    <a:pt x="907923" y="1006232"/>
                    <a:pt x="919099" y="1001411"/>
                    <a:pt x="928751" y="1005696"/>
                  </a:cubicBezTo>
                  <a:cubicBezTo>
                    <a:pt x="938403" y="1009981"/>
                    <a:pt x="942975" y="1021766"/>
                    <a:pt x="938911" y="1031943"/>
                  </a:cubicBezTo>
                  <a:lnTo>
                    <a:pt x="924179" y="1069038"/>
                  </a:lnTo>
                  <a:cubicBezTo>
                    <a:pt x="920115" y="1079215"/>
                    <a:pt x="908939" y="1084036"/>
                    <a:pt x="899287" y="1079751"/>
                  </a:cubicBezTo>
                  <a:cubicBezTo>
                    <a:pt x="889635" y="1075466"/>
                    <a:pt x="885063" y="1063681"/>
                    <a:pt x="889127" y="1053504"/>
                  </a:cubicBezTo>
                  <a:close/>
                  <a:moveTo>
                    <a:pt x="918591" y="979449"/>
                  </a:moveTo>
                  <a:lnTo>
                    <a:pt x="933323" y="942354"/>
                  </a:lnTo>
                  <a:cubicBezTo>
                    <a:pt x="937387" y="932177"/>
                    <a:pt x="948563" y="927356"/>
                    <a:pt x="958215" y="931641"/>
                  </a:cubicBezTo>
                  <a:cubicBezTo>
                    <a:pt x="967867" y="935926"/>
                    <a:pt x="972439" y="947711"/>
                    <a:pt x="968375" y="957888"/>
                  </a:cubicBezTo>
                  <a:lnTo>
                    <a:pt x="953643" y="994983"/>
                  </a:lnTo>
                  <a:cubicBezTo>
                    <a:pt x="949579" y="1005160"/>
                    <a:pt x="938403" y="1009981"/>
                    <a:pt x="928751" y="1005696"/>
                  </a:cubicBezTo>
                  <a:cubicBezTo>
                    <a:pt x="919099" y="1001411"/>
                    <a:pt x="914527" y="989626"/>
                    <a:pt x="918591" y="979449"/>
                  </a:cubicBezTo>
                  <a:close/>
                  <a:moveTo>
                    <a:pt x="948055" y="905394"/>
                  </a:moveTo>
                  <a:lnTo>
                    <a:pt x="962787" y="868299"/>
                  </a:lnTo>
                  <a:cubicBezTo>
                    <a:pt x="966851" y="858122"/>
                    <a:pt x="978027" y="853301"/>
                    <a:pt x="987679" y="857586"/>
                  </a:cubicBezTo>
                  <a:cubicBezTo>
                    <a:pt x="997331" y="861872"/>
                    <a:pt x="1001903" y="873656"/>
                    <a:pt x="997839" y="883834"/>
                  </a:cubicBezTo>
                  <a:lnTo>
                    <a:pt x="983107" y="920928"/>
                  </a:lnTo>
                  <a:cubicBezTo>
                    <a:pt x="979043" y="931106"/>
                    <a:pt x="967867" y="935926"/>
                    <a:pt x="958215" y="931641"/>
                  </a:cubicBezTo>
                  <a:cubicBezTo>
                    <a:pt x="948563" y="927356"/>
                    <a:pt x="943991" y="915571"/>
                    <a:pt x="948055" y="905394"/>
                  </a:cubicBezTo>
                  <a:close/>
                  <a:moveTo>
                    <a:pt x="977519" y="831339"/>
                  </a:moveTo>
                  <a:lnTo>
                    <a:pt x="992251" y="794244"/>
                  </a:lnTo>
                  <a:cubicBezTo>
                    <a:pt x="996315" y="784067"/>
                    <a:pt x="1007491" y="779246"/>
                    <a:pt x="1017143" y="783531"/>
                  </a:cubicBezTo>
                  <a:cubicBezTo>
                    <a:pt x="1026795" y="787817"/>
                    <a:pt x="1031367" y="799601"/>
                    <a:pt x="1027303" y="809779"/>
                  </a:cubicBezTo>
                  <a:lnTo>
                    <a:pt x="1012571" y="846873"/>
                  </a:lnTo>
                  <a:cubicBezTo>
                    <a:pt x="1008507" y="857051"/>
                    <a:pt x="997331" y="861872"/>
                    <a:pt x="987679" y="857586"/>
                  </a:cubicBezTo>
                  <a:cubicBezTo>
                    <a:pt x="978027" y="853301"/>
                    <a:pt x="973455" y="841517"/>
                    <a:pt x="977519" y="831339"/>
                  </a:cubicBezTo>
                  <a:close/>
                  <a:moveTo>
                    <a:pt x="1006983" y="757284"/>
                  </a:moveTo>
                  <a:lnTo>
                    <a:pt x="1021715" y="720190"/>
                  </a:lnTo>
                  <a:cubicBezTo>
                    <a:pt x="1025779" y="710012"/>
                    <a:pt x="1036955" y="705191"/>
                    <a:pt x="1046607" y="709476"/>
                  </a:cubicBezTo>
                  <a:cubicBezTo>
                    <a:pt x="1056259" y="713762"/>
                    <a:pt x="1060831" y="725546"/>
                    <a:pt x="1056767" y="735724"/>
                  </a:cubicBezTo>
                  <a:lnTo>
                    <a:pt x="1042035" y="772818"/>
                  </a:lnTo>
                  <a:cubicBezTo>
                    <a:pt x="1037971" y="782996"/>
                    <a:pt x="1026795" y="787817"/>
                    <a:pt x="1017143" y="783531"/>
                  </a:cubicBezTo>
                  <a:cubicBezTo>
                    <a:pt x="1007491" y="779246"/>
                    <a:pt x="1002919" y="767462"/>
                    <a:pt x="1006983" y="757284"/>
                  </a:cubicBezTo>
                  <a:close/>
                  <a:moveTo>
                    <a:pt x="1036447" y="683229"/>
                  </a:moveTo>
                  <a:lnTo>
                    <a:pt x="1051179" y="646135"/>
                  </a:lnTo>
                  <a:cubicBezTo>
                    <a:pt x="1055243" y="635957"/>
                    <a:pt x="1066419" y="631136"/>
                    <a:pt x="1076071" y="635421"/>
                  </a:cubicBezTo>
                  <a:cubicBezTo>
                    <a:pt x="1085723" y="639707"/>
                    <a:pt x="1090295" y="651491"/>
                    <a:pt x="1086231" y="661669"/>
                  </a:cubicBezTo>
                  <a:lnTo>
                    <a:pt x="1071499" y="698763"/>
                  </a:lnTo>
                  <a:cubicBezTo>
                    <a:pt x="1067435" y="708941"/>
                    <a:pt x="1056259" y="713762"/>
                    <a:pt x="1046607" y="709476"/>
                  </a:cubicBezTo>
                  <a:cubicBezTo>
                    <a:pt x="1036955" y="705191"/>
                    <a:pt x="1032383" y="693407"/>
                    <a:pt x="1036447" y="683229"/>
                  </a:cubicBezTo>
                  <a:close/>
                  <a:moveTo>
                    <a:pt x="1065911" y="609174"/>
                  </a:moveTo>
                  <a:lnTo>
                    <a:pt x="1080643" y="572080"/>
                  </a:lnTo>
                  <a:cubicBezTo>
                    <a:pt x="1084707" y="561902"/>
                    <a:pt x="1095883" y="557081"/>
                    <a:pt x="1105535" y="561367"/>
                  </a:cubicBezTo>
                  <a:cubicBezTo>
                    <a:pt x="1115187" y="565652"/>
                    <a:pt x="1119759" y="577436"/>
                    <a:pt x="1115695" y="587614"/>
                  </a:cubicBezTo>
                  <a:lnTo>
                    <a:pt x="1100963" y="624708"/>
                  </a:lnTo>
                  <a:cubicBezTo>
                    <a:pt x="1096899" y="634886"/>
                    <a:pt x="1085723" y="639707"/>
                    <a:pt x="1076071" y="635421"/>
                  </a:cubicBezTo>
                  <a:cubicBezTo>
                    <a:pt x="1066419" y="631136"/>
                    <a:pt x="1061847" y="619352"/>
                    <a:pt x="1065911" y="609174"/>
                  </a:cubicBezTo>
                  <a:close/>
                  <a:moveTo>
                    <a:pt x="1095375" y="535119"/>
                  </a:moveTo>
                  <a:lnTo>
                    <a:pt x="1110107" y="498025"/>
                  </a:lnTo>
                  <a:cubicBezTo>
                    <a:pt x="1114171" y="487847"/>
                    <a:pt x="1125347" y="483026"/>
                    <a:pt x="1134999" y="487312"/>
                  </a:cubicBezTo>
                  <a:cubicBezTo>
                    <a:pt x="1144651" y="491597"/>
                    <a:pt x="1149223" y="503381"/>
                    <a:pt x="1145159" y="513559"/>
                  </a:cubicBezTo>
                  <a:lnTo>
                    <a:pt x="1130427" y="550653"/>
                  </a:lnTo>
                  <a:cubicBezTo>
                    <a:pt x="1126363" y="560831"/>
                    <a:pt x="1115187" y="565652"/>
                    <a:pt x="1105535" y="561367"/>
                  </a:cubicBezTo>
                  <a:cubicBezTo>
                    <a:pt x="1095883" y="557081"/>
                    <a:pt x="1091311" y="545297"/>
                    <a:pt x="1095375" y="535119"/>
                  </a:cubicBezTo>
                  <a:close/>
                  <a:moveTo>
                    <a:pt x="1124839" y="461064"/>
                  </a:moveTo>
                  <a:lnTo>
                    <a:pt x="1139571" y="423970"/>
                  </a:lnTo>
                  <a:cubicBezTo>
                    <a:pt x="1143635" y="413792"/>
                    <a:pt x="1154811" y="408971"/>
                    <a:pt x="1164463" y="413257"/>
                  </a:cubicBezTo>
                  <a:cubicBezTo>
                    <a:pt x="1174115" y="417542"/>
                    <a:pt x="1178687" y="429327"/>
                    <a:pt x="1174623" y="439504"/>
                  </a:cubicBezTo>
                  <a:lnTo>
                    <a:pt x="1159891" y="476598"/>
                  </a:lnTo>
                  <a:cubicBezTo>
                    <a:pt x="1155827" y="486776"/>
                    <a:pt x="1144651" y="491597"/>
                    <a:pt x="1134999" y="487312"/>
                  </a:cubicBezTo>
                  <a:cubicBezTo>
                    <a:pt x="1125347" y="483026"/>
                    <a:pt x="1120775" y="471242"/>
                    <a:pt x="1124839" y="461064"/>
                  </a:cubicBezTo>
                  <a:close/>
                  <a:moveTo>
                    <a:pt x="1154303" y="387009"/>
                  </a:moveTo>
                  <a:lnTo>
                    <a:pt x="1169035" y="349915"/>
                  </a:lnTo>
                  <a:cubicBezTo>
                    <a:pt x="1173099" y="339738"/>
                    <a:pt x="1184275" y="334917"/>
                    <a:pt x="1193927" y="339202"/>
                  </a:cubicBezTo>
                  <a:cubicBezTo>
                    <a:pt x="1203579" y="343487"/>
                    <a:pt x="1208151" y="355272"/>
                    <a:pt x="1204087" y="365449"/>
                  </a:cubicBezTo>
                  <a:lnTo>
                    <a:pt x="1189355" y="402544"/>
                  </a:lnTo>
                  <a:cubicBezTo>
                    <a:pt x="1185291" y="412721"/>
                    <a:pt x="1174115" y="417542"/>
                    <a:pt x="1164463" y="413257"/>
                  </a:cubicBezTo>
                  <a:cubicBezTo>
                    <a:pt x="1154811" y="408971"/>
                    <a:pt x="1150239" y="397187"/>
                    <a:pt x="1154303" y="387009"/>
                  </a:cubicBezTo>
                  <a:close/>
                  <a:moveTo>
                    <a:pt x="1183767" y="312955"/>
                  </a:moveTo>
                  <a:lnTo>
                    <a:pt x="1198499" y="275860"/>
                  </a:lnTo>
                  <a:cubicBezTo>
                    <a:pt x="1202563" y="265683"/>
                    <a:pt x="1213739" y="260862"/>
                    <a:pt x="1223391" y="265147"/>
                  </a:cubicBezTo>
                  <a:cubicBezTo>
                    <a:pt x="1233043" y="269432"/>
                    <a:pt x="1237615" y="281217"/>
                    <a:pt x="1233551" y="291394"/>
                  </a:cubicBezTo>
                  <a:lnTo>
                    <a:pt x="1219200" y="328221"/>
                  </a:lnTo>
                  <a:cubicBezTo>
                    <a:pt x="1215136" y="338398"/>
                    <a:pt x="1203960" y="343219"/>
                    <a:pt x="1194308" y="338934"/>
                  </a:cubicBezTo>
                  <a:cubicBezTo>
                    <a:pt x="1184656" y="334649"/>
                    <a:pt x="1180084" y="322864"/>
                    <a:pt x="1184148" y="312687"/>
                  </a:cubicBezTo>
                  <a:close/>
                  <a:moveTo>
                    <a:pt x="1213612" y="238632"/>
                  </a:moveTo>
                  <a:lnTo>
                    <a:pt x="1228344" y="201537"/>
                  </a:lnTo>
                  <a:cubicBezTo>
                    <a:pt x="1232408" y="191360"/>
                    <a:pt x="1243584" y="186539"/>
                    <a:pt x="1253236" y="190824"/>
                  </a:cubicBezTo>
                  <a:cubicBezTo>
                    <a:pt x="1262888" y="195110"/>
                    <a:pt x="1267460" y="206894"/>
                    <a:pt x="1263396" y="217072"/>
                  </a:cubicBezTo>
                  <a:lnTo>
                    <a:pt x="1248664" y="254166"/>
                  </a:lnTo>
                  <a:cubicBezTo>
                    <a:pt x="1244600" y="264344"/>
                    <a:pt x="1233424" y="269164"/>
                    <a:pt x="1223772" y="264879"/>
                  </a:cubicBezTo>
                  <a:cubicBezTo>
                    <a:pt x="1214120" y="260594"/>
                    <a:pt x="1209548" y="248809"/>
                    <a:pt x="1213612" y="238632"/>
                  </a:cubicBezTo>
                  <a:close/>
                  <a:moveTo>
                    <a:pt x="1243076" y="164577"/>
                  </a:moveTo>
                  <a:lnTo>
                    <a:pt x="1257808" y="127483"/>
                  </a:lnTo>
                  <a:cubicBezTo>
                    <a:pt x="1261872" y="117305"/>
                    <a:pt x="1273048" y="112484"/>
                    <a:pt x="1282700" y="116769"/>
                  </a:cubicBezTo>
                  <a:cubicBezTo>
                    <a:pt x="1292352" y="121055"/>
                    <a:pt x="1296924" y="132839"/>
                    <a:pt x="1292860" y="143017"/>
                  </a:cubicBezTo>
                  <a:lnTo>
                    <a:pt x="1278128" y="180111"/>
                  </a:lnTo>
                  <a:cubicBezTo>
                    <a:pt x="1274064" y="190289"/>
                    <a:pt x="1262888" y="195110"/>
                    <a:pt x="1253236" y="190824"/>
                  </a:cubicBezTo>
                  <a:cubicBezTo>
                    <a:pt x="1243584" y="186539"/>
                    <a:pt x="1239012" y="174754"/>
                    <a:pt x="1243076" y="164577"/>
                  </a:cubicBezTo>
                  <a:close/>
                  <a:moveTo>
                    <a:pt x="1272540" y="90388"/>
                  </a:moveTo>
                  <a:lnTo>
                    <a:pt x="1287272" y="53294"/>
                  </a:lnTo>
                  <a:cubicBezTo>
                    <a:pt x="1291336" y="43116"/>
                    <a:pt x="1302512" y="38295"/>
                    <a:pt x="1312164" y="42581"/>
                  </a:cubicBezTo>
                  <a:cubicBezTo>
                    <a:pt x="1321816" y="46866"/>
                    <a:pt x="1326388" y="58650"/>
                    <a:pt x="1322324" y="68828"/>
                  </a:cubicBezTo>
                  <a:lnTo>
                    <a:pt x="1307592" y="105922"/>
                  </a:lnTo>
                  <a:cubicBezTo>
                    <a:pt x="1303528" y="116100"/>
                    <a:pt x="1292352" y="120921"/>
                    <a:pt x="1282700" y="116635"/>
                  </a:cubicBezTo>
                  <a:cubicBezTo>
                    <a:pt x="1273048" y="112350"/>
                    <a:pt x="1268476" y="100566"/>
                    <a:pt x="1272540" y="90388"/>
                  </a:cubicBezTo>
                  <a:close/>
                  <a:moveTo>
                    <a:pt x="1302004" y="16333"/>
                  </a:moveTo>
                  <a:lnTo>
                    <a:pt x="1302639" y="14860"/>
                  </a:lnTo>
                  <a:cubicBezTo>
                    <a:pt x="1306703" y="4683"/>
                    <a:pt x="1317879" y="0"/>
                    <a:pt x="1327531" y="4147"/>
                  </a:cubicBezTo>
                  <a:cubicBezTo>
                    <a:pt x="1337183" y="8432"/>
                    <a:pt x="1341755" y="20217"/>
                    <a:pt x="1337691" y="30394"/>
                  </a:cubicBezTo>
                  <a:lnTo>
                    <a:pt x="1337056" y="31867"/>
                  </a:lnTo>
                  <a:cubicBezTo>
                    <a:pt x="1332992" y="42045"/>
                    <a:pt x="1321816" y="46866"/>
                    <a:pt x="1312164" y="42581"/>
                  </a:cubicBezTo>
                  <a:cubicBezTo>
                    <a:pt x="1302512" y="38295"/>
                    <a:pt x="1297940" y="26511"/>
                    <a:pt x="1302004" y="16333"/>
                  </a:cubicBezTo>
                  <a:close/>
                  <a:moveTo>
                    <a:pt x="4064" y="3275955"/>
                  </a:moveTo>
                  <a:lnTo>
                    <a:pt x="18796" y="3238860"/>
                  </a:lnTo>
                  <a:cubicBezTo>
                    <a:pt x="22860" y="3228683"/>
                    <a:pt x="34036" y="3223862"/>
                    <a:pt x="43688" y="3228147"/>
                  </a:cubicBezTo>
                  <a:cubicBezTo>
                    <a:pt x="53340" y="3232432"/>
                    <a:pt x="57912" y="3244217"/>
                    <a:pt x="53848" y="3254394"/>
                  </a:cubicBezTo>
                  <a:lnTo>
                    <a:pt x="39116" y="3291488"/>
                  </a:lnTo>
                  <a:cubicBezTo>
                    <a:pt x="35052" y="3301666"/>
                    <a:pt x="23876" y="3306350"/>
                    <a:pt x="14224" y="3302202"/>
                  </a:cubicBezTo>
                  <a:cubicBezTo>
                    <a:pt x="4572" y="3297916"/>
                    <a:pt x="0" y="3286132"/>
                    <a:pt x="4064" y="3275955"/>
                  </a:cubicBezTo>
                  <a:close/>
                </a:path>
              </a:pathLst>
            </a:custGeom>
            <a:solidFill>
              <a:srgbClr val="FFE799"/>
            </a:solidFill>
          </p:spPr>
          <p:txBody>
            <a:bodyPr/>
            <a:lstStyle/>
            <a:p>
              <a:endParaRPr lang="es-AR"/>
            </a:p>
          </p:txBody>
        </p:sp>
      </p:grpSp>
      <p:grpSp>
        <p:nvGrpSpPr>
          <p:cNvPr id="50" name="Group 50"/>
          <p:cNvGrpSpPr/>
          <p:nvPr/>
        </p:nvGrpSpPr>
        <p:grpSpPr>
          <a:xfrm>
            <a:off x="9937322" y="4964262"/>
            <a:ext cx="1117533" cy="1117533"/>
            <a:chOff x="0" y="0"/>
            <a:chExt cx="1490044" cy="1490044"/>
          </a:xfrm>
        </p:grpSpPr>
        <p:sp>
          <p:nvSpPr>
            <p:cNvPr id="51" name="Freeform 51"/>
            <p:cNvSpPr/>
            <p:nvPr/>
          </p:nvSpPr>
          <p:spPr>
            <a:xfrm>
              <a:off x="0" y="0"/>
              <a:ext cx="1490044" cy="1490044"/>
            </a:xfrm>
            <a:custGeom>
              <a:avLst/>
              <a:gdLst/>
              <a:ahLst/>
              <a:cxnLst/>
              <a:rect l="l" t="t" r="r" b="b"/>
              <a:pathLst>
                <a:path w="1490044" h="1490044">
                  <a:moveTo>
                    <a:pt x="0" y="0"/>
                  </a:moveTo>
                  <a:lnTo>
                    <a:pt x="1490044" y="0"/>
                  </a:lnTo>
                  <a:lnTo>
                    <a:pt x="1490044" y="1490044"/>
                  </a:lnTo>
                  <a:lnTo>
                    <a:pt x="0" y="1490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sp>
          <p:nvSpPr>
            <p:cNvPr id="52" name="Freeform 52"/>
            <p:cNvSpPr/>
            <p:nvPr/>
          </p:nvSpPr>
          <p:spPr>
            <a:xfrm>
              <a:off x="123068" y="123068"/>
              <a:ext cx="1243910" cy="1243910"/>
            </a:xfrm>
            <a:custGeom>
              <a:avLst/>
              <a:gdLst/>
              <a:ahLst/>
              <a:cxnLst/>
              <a:rect l="l" t="t" r="r" b="b"/>
              <a:pathLst>
                <a:path w="1243910" h="1243910">
                  <a:moveTo>
                    <a:pt x="0" y="0"/>
                  </a:moveTo>
                  <a:lnTo>
                    <a:pt x="1243910" y="0"/>
                  </a:lnTo>
                  <a:lnTo>
                    <a:pt x="1243910" y="1243910"/>
                  </a:lnTo>
                  <a:lnTo>
                    <a:pt x="0" y="1243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53" name="Freeform 53"/>
            <p:cNvSpPr/>
            <p:nvPr/>
          </p:nvSpPr>
          <p:spPr>
            <a:xfrm>
              <a:off x="416699" y="380560"/>
              <a:ext cx="717000" cy="728927"/>
            </a:xfrm>
            <a:custGeom>
              <a:avLst/>
              <a:gdLst/>
              <a:ahLst/>
              <a:cxnLst/>
              <a:rect l="l" t="t" r="r" b="b"/>
              <a:pathLst>
                <a:path w="717000" h="728927">
                  <a:moveTo>
                    <a:pt x="0" y="0"/>
                  </a:moveTo>
                  <a:lnTo>
                    <a:pt x="717000" y="0"/>
                  </a:lnTo>
                  <a:lnTo>
                    <a:pt x="717000" y="728927"/>
                  </a:lnTo>
                  <a:lnTo>
                    <a:pt x="0" y="728927"/>
                  </a:lnTo>
                  <a:lnTo>
                    <a:pt x="0" y="0"/>
                  </a:lnTo>
                  <a:close/>
                </a:path>
              </a:pathLst>
            </a:custGeom>
            <a:blipFill>
              <a:blip r:embed="rId16">
                <a:extLst>
                  <a:ext uri="{96DAC541-7B7A-43D3-8B79-37D633B846F1}">
                    <asvg:svgBlip xmlns:asvg="http://schemas.microsoft.com/office/drawing/2016/SVG/main" r:embed="rId17"/>
                  </a:ext>
                </a:extLst>
              </a:blip>
              <a:stretch>
                <a:fillRect b="-1096"/>
              </a:stretch>
            </a:blipFill>
          </p:spPr>
          <p:txBody>
            <a:bodyPr/>
            <a:lstStyle/>
            <a:p>
              <a:endParaRPr lang="es-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sp>
        <p:nvSpPr>
          <p:cNvPr id="2" name="TextBox 2"/>
          <p:cNvSpPr txBox="1"/>
          <p:nvPr/>
        </p:nvSpPr>
        <p:spPr>
          <a:xfrm>
            <a:off x="1393104" y="3582786"/>
            <a:ext cx="6497179" cy="586933"/>
          </a:xfrm>
          <a:prstGeom prst="rect">
            <a:avLst/>
          </a:prstGeom>
        </p:spPr>
        <p:txBody>
          <a:bodyPr lIns="0" tIns="0" rIns="0" bIns="0" rtlCol="0" anchor="t">
            <a:spAutoFit/>
          </a:bodyPr>
          <a:lstStyle/>
          <a:p>
            <a:pPr algn="l">
              <a:lnSpc>
                <a:spcPts val="4574"/>
              </a:lnSpc>
            </a:pPr>
            <a:r>
              <a:rPr lang="en-US" sz="4158" b="1">
                <a:solidFill>
                  <a:srgbClr val="EAD282"/>
                </a:solidFill>
                <a:latin typeface="Now Bold"/>
                <a:ea typeface="Now Bold"/>
                <a:cs typeface="Now Bold"/>
                <a:sym typeface="Now Bold"/>
              </a:rPr>
              <a:t> PRIMEROS HALLAZGOS</a:t>
            </a:r>
          </a:p>
        </p:txBody>
      </p:sp>
      <p:sp>
        <p:nvSpPr>
          <p:cNvPr id="3" name="TextBox 3"/>
          <p:cNvSpPr txBox="1"/>
          <p:nvPr/>
        </p:nvSpPr>
        <p:spPr>
          <a:xfrm>
            <a:off x="790639" y="4268123"/>
            <a:ext cx="7293817" cy="2957343"/>
          </a:xfrm>
          <a:prstGeom prst="rect">
            <a:avLst/>
          </a:prstGeom>
        </p:spPr>
        <p:txBody>
          <a:bodyPr lIns="0" tIns="0" rIns="0" bIns="0" rtlCol="0" anchor="t">
            <a:spAutoFit/>
          </a:bodyPr>
          <a:lstStyle/>
          <a:p>
            <a:pPr marL="608663" lvl="1" indent="-304332" algn="just">
              <a:lnSpc>
                <a:spcPts val="3946"/>
              </a:lnSpc>
              <a:buFont typeface="Arial"/>
              <a:buChar char="•"/>
            </a:pPr>
            <a:r>
              <a:rPr lang="en-US" sz="2819">
                <a:solidFill>
                  <a:srgbClr val="FFFFFF"/>
                </a:solidFill>
                <a:latin typeface="Now"/>
                <a:ea typeface="Now"/>
                <a:cs typeface="Now"/>
                <a:sym typeface="Now"/>
              </a:rPr>
              <a:t>Se evidencian diferencias salariales desde el inicio.</a:t>
            </a:r>
          </a:p>
          <a:p>
            <a:pPr marL="608663" lvl="1" indent="-304332" algn="just">
              <a:lnSpc>
                <a:spcPts val="3946"/>
              </a:lnSpc>
              <a:buFont typeface="Arial"/>
              <a:buChar char="•"/>
            </a:pPr>
            <a:r>
              <a:rPr lang="en-US" sz="2819">
                <a:solidFill>
                  <a:srgbClr val="FFFFFF"/>
                </a:solidFill>
                <a:latin typeface="Now"/>
                <a:ea typeface="Now"/>
                <a:cs typeface="Now"/>
                <a:sym typeface="Now"/>
              </a:rPr>
              <a:t>Varones con mayor dispersión de sueldos (outliers).</a:t>
            </a:r>
          </a:p>
          <a:p>
            <a:pPr marL="608663" lvl="1" indent="-304332" algn="just">
              <a:lnSpc>
                <a:spcPts val="3946"/>
              </a:lnSpc>
              <a:buFont typeface="Arial"/>
              <a:buChar char="•"/>
            </a:pPr>
            <a:r>
              <a:rPr lang="en-US" sz="2819">
                <a:solidFill>
                  <a:srgbClr val="FFFFFF"/>
                </a:solidFill>
                <a:latin typeface="Now"/>
                <a:ea typeface="Now"/>
                <a:cs typeface="Now"/>
                <a:sym typeface="Now"/>
              </a:rPr>
              <a:t>Mujeres concentradas en sectores con menor salario promedio.</a:t>
            </a:r>
          </a:p>
        </p:txBody>
      </p:sp>
      <p:sp>
        <p:nvSpPr>
          <p:cNvPr id="4" name="Freeform 4"/>
          <p:cNvSpPr/>
          <p:nvPr/>
        </p:nvSpPr>
        <p:spPr>
          <a:xfrm>
            <a:off x="10453023" y="1419100"/>
            <a:ext cx="6806277" cy="5501239"/>
          </a:xfrm>
          <a:custGeom>
            <a:avLst/>
            <a:gdLst/>
            <a:ahLst/>
            <a:cxnLst/>
            <a:rect l="l" t="t" r="r" b="b"/>
            <a:pathLst>
              <a:path w="6806277" h="5501239">
                <a:moveTo>
                  <a:pt x="0" y="0"/>
                </a:moveTo>
                <a:lnTo>
                  <a:pt x="6806277" y="0"/>
                </a:lnTo>
                <a:lnTo>
                  <a:pt x="6806277" y="5501238"/>
                </a:lnTo>
                <a:lnTo>
                  <a:pt x="0" y="5501238"/>
                </a:lnTo>
                <a:lnTo>
                  <a:pt x="0" y="0"/>
                </a:lnTo>
                <a:close/>
              </a:path>
            </a:pathLst>
          </a:custGeom>
          <a:blipFill>
            <a:blip r:embed="rId2"/>
            <a:stretch>
              <a:fillRect/>
            </a:stretch>
          </a:blipFill>
        </p:spPr>
        <p:txBody>
          <a:bodyPr/>
          <a:lstStyle/>
          <a:p>
            <a:endParaRPr lang="es-AR"/>
          </a:p>
        </p:txBody>
      </p:sp>
      <p:sp>
        <p:nvSpPr>
          <p:cNvPr id="5" name="TextBox 5"/>
          <p:cNvSpPr txBox="1"/>
          <p:nvPr/>
        </p:nvSpPr>
        <p:spPr>
          <a:xfrm>
            <a:off x="10453023" y="7177841"/>
            <a:ext cx="7273869" cy="2463422"/>
          </a:xfrm>
          <a:prstGeom prst="rect">
            <a:avLst/>
          </a:prstGeom>
        </p:spPr>
        <p:txBody>
          <a:bodyPr lIns="0" tIns="0" rIns="0" bIns="0" rtlCol="0" anchor="t">
            <a:spAutoFit/>
          </a:bodyPr>
          <a:lstStyle/>
          <a:p>
            <a:pPr algn="just">
              <a:lnSpc>
                <a:spcPts val="2820"/>
              </a:lnSpc>
            </a:pPr>
            <a:r>
              <a:rPr lang="en-US" sz="2014" b="1">
                <a:solidFill>
                  <a:srgbClr val="EAD282"/>
                </a:solidFill>
                <a:latin typeface="DM Sans Bold"/>
                <a:ea typeface="DM Sans Bold"/>
                <a:cs typeface="DM Sans Bold"/>
                <a:sym typeface="DM Sans Bold"/>
              </a:rPr>
              <a:t>1. Distribución de remuneraciones por género</a:t>
            </a:r>
          </a:p>
          <a:p>
            <a:pPr algn="just">
              <a:lnSpc>
                <a:spcPts val="2820"/>
              </a:lnSpc>
            </a:pPr>
            <a:r>
              <a:rPr lang="en-US" sz="2014">
                <a:solidFill>
                  <a:srgbClr val="FFFFFF"/>
                </a:solidFill>
                <a:latin typeface="DM Sans"/>
                <a:ea typeface="DM Sans"/>
                <a:cs typeface="DM Sans"/>
                <a:sym typeface="DM Sans"/>
              </a:rPr>
              <a:t>No se observa una gran brecha en la mediana de remuneraciones entre géneros, lo que puede llevar a pensar que los sueldos centrales son comparables.</a:t>
            </a:r>
          </a:p>
          <a:p>
            <a:pPr algn="just">
              <a:lnSpc>
                <a:spcPts val="2820"/>
              </a:lnSpc>
            </a:pPr>
            <a:r>
              <a:rPr lang="en-US" sz="2014">
                <a:solidFill>
                  <a:srgbClr val="FFFFFF"/>
                </a:solidFill>
                <a:latin typeface="DM Sans"/>
                <a:ea typeface="DM Sans"/>
                <a:cs typeface="DM Sans"/>
                <a:sym typeface="DM Sans"/>
              </a:rPr>
              <a:t>La desigualdad aparece al analizar los extremos; los sueldos más altos están más concentrados en varones, lo cual puede estar relacionado con acceso desigual a puestos jerárquicos.</a:t>
            </a:r>
          </a:p>
        </p:txBody>
      </p:sp>
      <p:sp>
        <p:nvSpPr>
          <p:cNvPr id="6" name="Freeform 6"/>
          <p:cNvSpPr/>
          <p:nvPr/>
        </p:nvSpPr>
        <p:spPr>
          <a:xfrm rot="5179762">
            <a:off x="-1546028" y="-6984522"/>
            <a:ext cx="8731606" cy="8644290"/>
          </a:xfrm>
          <a:custGeom>
            <a:avLst/>
            <a:gdLst/>
            <a:ahLst/>
            <a:cxnLst/>
            <a:rect l="l" t="t" r="r" b="b"/>
            <a:pathLst>
              <a:path w="8731606" h="8644290">
                <a:moveTo>
                  <a:pt x="0" y="0"/>
                </a:moveTo>
                <a:lnTo>
                  <a:pt x="8731606" y="0"/>
                </a:lnTo>
                <a:lnTo>
                  <a:pt x="8731606" y="8644289"/>
                </a:lnTo>
                <a:lnTo>
                  <a:pt x="0" y="86442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7" name="Freeform 7"/>
          <p:cNvSpPr/>
          <p:nvPr/>
        </p:nvSpPr>
        <p:spPr>
          <a:xfrm rot="5400000">
            <a:off x="-43658" y="8816874"/>
            <a:ext cx="8731606" cy="8644290"/>
          </a:xfrm>
          <a:custGeom>
            <a:avLst/>
            <a:gdLst/>
            <a:ahLst/>
            <a:cxnLst/>
            <a:rect l="l" t="t" r="r" b="b"/>
            <a:pathLst>
              <a:path w="8731606" h="8644290">
                <a:moveTo>
                  <a:pt x="0" y="0"/>
                </a:moveTo>
                <a:lnTo>
                  <a:pt x="8731606" y="0"/>
                </a:lnTo>
                <a:lnTo>
                  <a:pt x="8731606" y="8644289"/>
                </a:lnTo>
                <a:lnTo>
                  <a:pt x="0" y="86442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sp>
        <p:nvSpPr>
          <p:cNvPr id="2" name="Freeform 2"/>
          <p:cNvSpPr/>
          <p:nvPr/>
        </p:nvSpPr>
        <p:spPr>
          <a:xfrm>
            <a:off x="6863260" y="146528"/>
            <a:ext cx="11301259" cy="5608250"/>
          </a:xfrm>
          <a:custGeom>
            <a:avLst/>
            <a:gdLst/>
            <a:ahLst/>
            <a:cxnLst/>
            <a:rect l="l" t="t" r="r" b="b"/>
            <a:pathLst>
              <a:path w="11301259" h="5608250">
                <a:moveTo>
                  <a:pt x="0" y="0"/>
                </a:moveTo>
                <a:lnTo>
                  <a:pt x="11301259" y="0"/>
                </a:lnTo>
                <a:lnTo>
                  <a:pt x="11301259" y="5608250"/>
                </a:lnTo>
                <a:lnTo>
                  <a:pt x="0" y="5608250"/>
                </a:lnTo>
                <a:lnTo>
                  <a:pt x="0" y="0"/>
                </a:lnTo>
                <a:close/>
              </a:path>
            </a:pathLst>
          </a:custGeom>
          <a:blipFill>
            <a:blip r:embed="rId2"/>
            <a:stretch>
              <a:fillRect/>
            </a:stretch>
          </a:blipFill>
        </p:spPr>
        <p:txBody>
          <a:bodyPr/>
          <a:lstStyle/>
          <a:p>
            <a:endParaRPr lang="es-AR"/>
          </a:p>
        </p:txBody>
      </p:sp>
      <p:sp>
        <p:nvSpPr>
          <p:cNvPr id="3" name="Freeform 3"/>
          <p:cNvSpPr/>
          <p:nvPr/>
        </p:nvSpPr>
        <p:spPr>
          <a:xfrm rot="5400000">
            <a:off x="-1497656" y="-7113513"/>
            <a:ext cx="8731606" cy="8644290"/>
          </a:xfrm>
          <a:custGeom>
            <a:avLst/>
            <a:gdLst/>
            <a:ahLst/>
            <a:cxnLst/>
            <a:rect l="l" t="t" r="r" b="b"/>
            <a:pathLst>
              <a:path w="8731606" h="8644290">
                <a:moveTo>
                  <a:pt x="0" y="0"/>
                </a:moveTo>
                <a:lnTo>
                  <a:pt x="8731605" y="0"/>
                </a:lnTo>
                <a:lnTo>
                  <a:pt x="8731605" y="8644289"/>
                </a:lnTo>
                <a:lnTo>
                  <a:pt x="0" y="86442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4" name="Freeform 4"/>
          <p:cNvSpPr/>
          <p:nvPr/>
        </p:nvSpPr>
        <p:spPr>
          <a:xfrm>
            <a:off x="321992" y="5907665"/>
            <a:ext cx="9830179" cy="4184337"/>
          </a:xfrm>
          <a:custGeom>
            <a:avLst/>
            <a:gdLst/>
            <a:ahLst/>
            <a:cxnLst/>
            <a:rect l="l" t="t" r="r" b="b"/>
            <a:pathLst>
              <a:path w="9830179" h="4184337">
                <a:moveTo>
                  <a:pt x="0" y="0"/>
                </a:moveTo>
                <a:lnTo>
                  <a:pt x="9830179" y="0"/>
                </a:lnTo>
                <a:lnTo>
                  <a:pt x="9830179" y="4184337"/>
                </a:lnTo>
                <a:lnTo>
                  <a:pt x="0" y="4184337"/>
                </a:lnTo>
                <a:lnTo>
                  <a:pt x="0" y="0"/>
                </a:lnTo>
                <a:close/>
              </a:path>
            </a:pathLst>
          </a:custGeom>
          <a:blipFill>
            <a:blip r:embed="rId5"/>
            <a:stretch>
              <a:fillRect l="-1952" r="-1952" b="-3687"/>
            </a:stretch>
          </a:blipFill>
        </p:spPr>
        <p:txBody>
          <a:bodyPr/>
          <a:lstStyle/>
          <a:p>
            <a:endParaRPr lang="es-AR"/>
          </a:p>
        </p:txBody>
      </p:sp>
      <p:sp>
        <p:nvSpPr>
          <p:cNvPr id="5" name="TextBox 5"/>
          <p:cNvSpPr txBox="1"/>
          <p:nvPr/>
        </p:nvSpPr>
        <p:spPr>
          <a:xfrm>
            <a:off x="10407386" y="6920334"/>
            <a:ext cx="5710912" cy="2111375"/>
          </a:xfrm>
          <a:prstGeom prst="rect">
            <a:avLst/>
          </a:prstGeom>
        </p:spPr>
        <p:txBody>
          <a:bodyPr lIns="0" tIns="0" rIns="0" bIns="0" rtlCol="0" anchor="t">
            <a:spAutoFit/>
          </a:bodyPr>
          <a:lstStyle/>
          <a:p>
            <a:pPr marL="0" lvl="0" indent="0" algn="just">
              <a:lnSpc>
                <a:spcPts val="2800"/>
              </a:lnSpc>
              <a:spcBef>
                <a:spcPct val="0"/>
              </a:spcBef>
            </a:pPr>
            <a:r>
              <a:rPr lang="en-US" sz="2000" b="1">
                <a:solidFill>
                  <a:srgbClr val="EAD282"/>
                </a:solidFill>
                <a:latin typeface="DM Sans Bold"/>
                <a:ea typeface="DM Sans Bold"/>
                <a:cs typeface="DM Sans Bold"/>
                <a:sym typeface="DM Sans Bold"/>
              </a:rPr>
              <a:t>3. </a:t>
            </a:r>
            <a:r>
              <a:rPr lang="en-US" sz="2000" b="1" u="none" strike="noStrike">
                <a:solidFill>
                  <a:srgbClr val="EAD282"/>
                </a:solidFill>
                <a:latin typeface="DM Sans Bold"/>
                <a:ea typeface="DM Sans Bold"/>
                <a:cs typeface="DM Sans Bold"/>
                <a:sym typeface="DM Sans Bold"/>
              </a:rPr>
              <a:t>Evolución temporal de la brecha salarial</a:t>
            </a:r>
          </a:p>
          <a:p>
            <a:pPr marL="0" lvl="0" indent="0" algn="just">
              <a:lnSpc>
                <a:spcPts val="2800"/>
              </a:lnSpc>
              <a:spcBef>
                <a:spcPct val="0"/>
              </a:spcBef>
            </a:pPr>
            <a:r>
              <a:rPr lang="en-US" sz="2000" u="none" strike="noStrike">
                <a:solidFill>
                  <a:srgbClr val="FFFFFF"/>
                </a:solidFill>
                <a:latin typeface="DM Sans"/>
                <a:ea typeface="DM Sans"/>
                <a:cs typeface="DM Sans"/>
                <a:sym typeface="DM Sans"/>
              </a:rPr>
              <a:t>Este gráfico muestra como evolucionan en el tiempo las remuneraciones promedio de mujeres y varones. Permite observar si la brecha se mantiene, se reduce o se amplía a lo largo de los períodos</a:t>
            </a:r>
            <a:r>
              <a:rPr lang="en-US" sz="2000" b="1" u="none" strike="noStrike">
                <a:solidFill>
                  <a:srgbClr val="FFFFFF"/>
                </a:solidFill>
                <a:latin typeface="DM Sans Bold"/>
                <a:ea typeface="DM Sans Bold"/>
                <a:cs typeface="DM Sans Bold"/>
                <a:sym typeface="DM Sans Bold"/>
              </a:rPr>
              <a:t>.</a:t>
            </a:r>
          </a:p>
        </p:txBody>
      </p:sp>
      <p:sp>
        <p:nvSpPr>
          <p:cNvPr id="6" name="TextBox 6"/>
          <p:cNvSpPr txBox="1"/>
          <p:nvPr/>
        </p:nvSpPr>
        <p:spPr>
          <a:xfrm>
            <a:off x="770718" y="2047366"/>
            <a:ext cx="5605833" cy="1758950"/>
          </a:xfrm>
          <a:prstGeom prst="rect">
            <a:avLst/>
          </a:prstGeom>
        </p:spPr>
        <p:txBody>
          <a:bodyPr lIns="0" tIns="0" rIns="0" bIns="0" rtlCol="0" anchor="t">
            <a:spAutoFit/>
          </a:bodyPr>
          <a:lstStyle/>
          <a:p>
            <a:pPr algn="just">
              <a:lnSpc>
                <a:spcPts val="2800"/>
              </a:lnSpc>
            </a:pPr>
            <a:r>
              <a:rPr lang="en-US" sz="2000" b="1">
                <a:solidFill>
                  <a:srgbClr val="EAD282"/>
                </a:solidFill>
                <a:latin typeface="DM Sans Bold"/>
                <a:ea typeface="DM Sans Bold"/>
                <a:cs typeface="DM Sans Bold"/>
                <a:sym typeface="DM Sans Bold"/>
              </a:rPr>
              <a:t>2. Brecha salarial por industria</a:t>
            </a:r>
          </a:p>
          <a:p>
            <a:pPr algn="just">
              <a:lnSpc>
                <a:spcPts val="2800"/>
              </a:lnSpc>
            </a:pPr>
            <a:r>
              <a:rPr lang="en-US" sz="2000">
                <a:solidFill>
                  <a:srgbClr val="FFFFFF"/>
                </a:solidFill>
                <a:latin typeface="DM Sans"/>
                <a:ea typeface="DM Sans"/>
                <a:cs typeface="DM Sans"/>
                <a:sym typeface="DM Sans"/>
              </a:rPr>
              <a:t>Este gráfico compara los sueldos promedio de mujeres y varones en cada industria en todos los períodos disponibles. Es útil para identificar en qué sectores la brecha es mas pronunciada.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grpSp>
        <p:nvGrpSpPr>
          <p:cNvPr id="2" name="Group 2"/>
          <p:cNvGrpSpPr/>
          <p:nvPr/>
        </p:nvGrpSpPr>
        <p:grpSpPr>
          <a:xfrm>
            <a:off x="1517650" y="-1215449"/>
            <a:ext cx="15252699" cy="1542251"/>
            <a:chOff x="0" y="0"/>
            <a:chExt cx="53129492" cy="5372100"/>
          </a:xfrm>
        </p:grpSpPr>
        <p:sp>
          <p:nvSpPr>
            <p:cNvPr id="3" name="Freeform 3"/>
            <p:cNvSpPr/>
            <p:nvPr/>
          </p:nvSpPr>
          <p:spPr>
            <a:xfrm>
              <a:off x="0" y="0"/>
              <a:ext cx="53129495" cy="5372100"/>
            </a:xfrm>
            <a:custGeom>
              <a:avLst/>
              <a:gdLst/>
              <a:ahLst/>
              <a:cxnLst/>
              <a:rect l="l" t="t" r="r" b="b"/>
              <a:pathLst>
                <a:path w="53129495" h="5372100">
                  <a:moveTo>
                    <a:pt x="51578821" y="0"/>
                  </a:moveTo>
                  <a:lnTo>
                    <a:pt x="1550670" y="0"/>
                  </a:lnTo>
                  <a:lnTo>
                    <a:pt x="0" y="2686050"/>
                  </a:lnTo>
                  <a:lnTo>
                    <a:pt x="1550670" y="5372100"/>
                  </a:lnTo>
                  <a:lnTo>
                    <a:pt x="51578821" y="5372100"/>
                  </a:lnTo>
                  <a:lnTo>
                    <a:pt x="53129495" y="2686050"/>
                  </a:lnTo>
                  <a:lnTo>
                    <a:pt x="51578821" y="0"/>
                  </a:lnTo>
                  <a:close/>
                </a:path>
              </a:pathLst>
            </a:custGeom>
            <a:solidFill>
              <a:srgbClr val="FFE799"/>
            </a:solidFill>
          </p:spPr>
          <p:txBody>
            <a:bodyPr/>
            <a:lstStyle/>
            <a:p>
              <a:endParaRPr lang="es-AR"/>
            </a:p>
          </p:txBody>
        </p:sp>
      </p:grpSp>
      <p:sp>
        <p:nvSpPr>
          <p:cNvPr id="4" name="Freeform 4"/>
          <p:cNvSpPr/>
          <p:nvPr/>
        </p:nvSpPr>
        <p:spPr>
          <a:xfrm>
            <a:off x="11158834" y="3260985"/>
            <a:ext cx="5365493" cy="4989908"/>
          </a:xfrm>
          <a:custGeom>
            <a:avLst/>
            <a:gdLst/>
            <a:ahLst/>
            <a:cxnLst/>
            <a:rect l="l" t="t" r="r" b="b"/>
            <a:pathLst>
              <a:path w="5365493" h="4989908">
                <a:moveTo>
                  <a:pt x="0" y="0"/>
                </a:moveTo>
                <a:lnTo>
                  <a:pt x="5365493" y="0"/>
                </a:lnTo>
                <a:lnTo>
                  <a:pt x="5365493" y="4989908"/>
                </a:lnTo>
                <a:lnTo>
                  <a:pt x="0" y="49899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AR"/>
          </a:p>
        </p:txBody>
      </p:sp>
      <p:sp>
        <p:nvSpPr>
          <p:cNvPr id="5" name="TextBox 5"/>
          <p:cNvSpPr txBox="1"/>
          <p:nvPr/>
        </p:nvSpPr>
        <p:spPr>
          <a:xfrm>
            <a:off x="1238691" y="3103227"/>
            <a:ext cx="8955494" cy="2652712"/>
          </a:xfrm>
          <a:prstGeom prst="rect">
            <a:avLst/>
          </a:prstGeom>
        </p:spPr>
        <p:txBody>
          <a:bodyPr lIns="0" tIns="0" rIns="0" bIns="0" rtlCol="0" anchor="t">
            <a:spAutoFit/>
          </a:bodyPr>
          <a:lstStyle/>
          <a:p>
            <a:pPr algn="l">
              <a:lnSpc>
                <a:spcPts val="10312"/>
              </a:lnSpc>
            </a:pPr>
            <a:r>
              <a:rPr lang="en-US" sz="9375" b="1">
                <a:solidFill>
                  <a:srgbClr val="EAD282"/>
                </a:solidFill>
                <a:latin typeface="Now Bold"/>
                <a:ea typeface="Now Bold"/>
                <a:cs typeface="Now Bold"/>
                <a:sym typeface="Now Bold"/>
              </a:rPr>
              <a:t>APRENDIZAJE SUPERVISADO</a:t>
            </a:r>
          </a:p>
        </p:txBody>
      </p:sp>
      <p:sp>
        <p:nvSpPr>
          <p:cNvPr id="6" name="TextBox 6"/>
          <p:cNvSpPr txBox="1"/>
          <p:nvPr/>
        </p:nvSpPr>
        <p:spPr>
          <a:xfrm>
            <a:off x="1238691" y="5843874"/>
            <a:ext cx="9772524" cy="1057275"/>
          </a:xfrm>
          <a:prstGeom prst="rect">
            <a:avLst/>
          </a:prstGeom>
        </p:spPr>
        <p:txBody>
          <a:bodyPr lIns="0" tIns="0" rIns="0" bIns="0" rtlCol="0" anchor="t">
            <a:spAutoFit/>
          </a:bodyPr>
          <a:lstStyle/>
          <a:p>
            <a:pPr algn="l">
              <a:lnSpc>
                <a:spcPts val="4200"/>
              </a:lnSpc>
            </a:pPr>
            <a:r>
              <a:rPr lang="en-US" sz="3000" b="1">
                <a:solidFill>
                  <a:srgbClr val="EAD282"/>
                </a:solidFill>
                <a:latin typeface="Now Bold"/>
                <a:ea typeface="Now Bold"/>
                <a:cs typeface="Now Bold"/>
                <a:sym typeface="Now Bold"/>
              </a:rPr>
              <a:t>Se implementaron dos enfoques de aprendizaje supervisado: clasificación y regresión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1C4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287026" y="-2140327"/>
            <a:ext cx="22535741" cy="2278664"/>
            <a:chOff x="0" y="0"/>
            <a:chExt cx="53129492" cy="5372100"/>
          </a:xfrm>
        </p:grpSpPr>
        <p:sp>
          <p:nvSpPr>
            <p:cNvPr id="3" name="Freeform 3"/>
            <p:cNvSpPr/>
            <p:nvPr/>
          </p:nvSpPr>
          <p:spPr>
            <a:xfrm>
              <a:off x="0" y="0"/>
              <a:ext cx="53129495" cy="5372100"/>
            </a:xfrm>
            <a:custGeom>
              <a:avLst/>
              <a:gdLst/>
              <a:ahLst/>
              <a:cxnLst/>
              <a:rect l="l" t="t" r="r" b="b"/>
              <a:pathLst>
                <a:path w="53129495" h="5372100">
                  <a:moveTo>
                    <a:pt x="51578821" y="0"/>
                  </a:moveTo>
                  <a:lnTo>
                    <a:pt x="1550670" y="0"/>
                  </a:lnTo>
                  <a:lnTo>
                    <a:pt x="0" y="2686050"/>
                  </a:lnTo>
                  <a:lnTo>
                    <a:pt x="1550670" y="5372100"/>
                  </a:lnTo>
                  <a:lnTo>
                    <a:pt x="51578821" y="5372100"/>
                  </a:lnTo>
                  <a:lnTo>
                    <a:pt x="53129495" y="2686050"/>
                  </a:lnTo>
                  <a:lnTo>
                    <a:pt x="51578821" y="0"/>
                  </a:lnTo>
                  <a:close/>
                </a:path>
              </a:pathLst>
            </a:custGeom>
            <a:solidFill>
              <a:srgbClr val="FFE799"/>
            </a:solidFill>
          </p:spPr>
          <p:txBody>
            <a:bodyPr/>
            <a:lstStyle/>
            <a:p>
              <a:endParaRPr lang="es-AR"/>
            </a:p>
          </p:txBody>
        </p:sp>
      </p:grpSp>
      <p:sp>
        <p:nvSpPr>
          <p:cNvPr id="4" name="AutoShape 4"/>
          <p:cNvSpPr/>
          <p:nvPr/>
        </p:nvSpPr>
        <p:spPr>
          <a:xfrm flipH="1">
            <a:off x="11287856" y="4259691"/>
            <a:ext cx="96895" cy="11768322"/>
          </a:xfrm>
          <a:prstGeom prst="line">
            <a:avLst/>
          </a:prstGeom>
          <a:ln w="76200" cap="flat">
            <a:solidFill>
              <a:srgbClr val="9D77F8"/>
            </a:solidFill>
            <a:prstDash val="solid"/>
            <a:headEnd type="none" w="sm" len="sm"/>
            <a:tailEnd type="none" w="sm" len="sm"/>
          </a:ln>
        </p:spPr>
        <p:txBody>
          <a:bodyPr/>
          <a:lstStyle/>
          <a:p>
            <a:endParaRPr lang="es-AR"/>
          </a:p>
        </p:txBody>
      </p:sp>
      <p:sp>
        <p:nvSpPr>
          <p:cNvPr id="5" name="Freeform 5"/>
          <p:cNvSpPr/>
          <p:nvPr/>
        </p:nvSpPr>
        <p:spPr>
          <a:xfrm>
            <a:off x="10084526" y="7741910"/>
            <a:ext cx="917581" cy="2401943"/>
          </a:xfrm>
          <a:custGeom>
            <a:avLst/>
            <a:gdLst/>
            <a:ahLst/>
            <a:cxnLst/>
            <a:rect l="l" t="t" r="r" b="b"/>
            <a:pathLst>
              <a:path w="917581" h="2401943">
                <a:moveTo>
                  <a:pt x="0" y="0"/>
                </a:moveTo>
                <a:lnTo>
                  <a:pt x="917581" y="0"/>
                </a:lnTo>
                <a:lnTo>
                  <a:pt x="917581" y="2401942"/>
                </a:lnTo>
                <a:lnTo>
                  <a:pt x="0" y="2401942"/>
                </a:lnTo>
                <a:lnTo>
                  <a:pt x="0" y="0"/>
                </a:lnTo>
                <a:close/>
              </a:path>
            </a:pathLst>
          </a:custGeom>
          <a:blipFill>
            <a:blip r:embed="rId2"/>
            <a:stretch>
              <a:fillRect t="-4107" r="-53322" b="-4107"/>
            </a:stretch>
          </a:blipFill>
        </p:spPr>
        <p:txBody>
          <a:bodyPr/>
          <a:lstStyle/>
          <a:p>
            <a:endParaRPr lang="es-AR"/>
          </a:p>
        </p:txBody>
      </p:sp>
      <p:grpSp>
        <p:nvGrpSpPr>
          <p:cNvPr id="6" name="Group 6"/>
          <p:cNvGrpSpPr/>
          <p:nvPr/>
        </p:nvGrpSpPr>
        <p:grpSpPr>
          <a:xfrm rot="-10800000">
            <a:off x="-507422" y="10143852"/>
            <a:ext cx="19302844" cy="1951775"/>
            <a:chOff x="0" y="0"/>
            <a:chExt cx="53129492" cy="5372100"/>
          </a:xfrm>
        </p:grpSpPr>
        <p:sp>
          <p:nvSpPr>
            <p:cNvPr id="7" name="Freeform 7"/>
            <p:cNvSpPr/>
            <p:nvPr/>
          </p:nvSpPr>
          <p:spPr>
            <a:xfrm>
              <a:off x="0" y="0"/>
              <a:ext cx="53129495" cy="5372100"/>
            </a:xfrm>
            <a:custGeom>
              <a:avLst/>
              <a:gdLst/>
              <a:ahLst/>
              <a:cxnLst/>
              <a:rect l="l" t="t" r="r" b="b"/>
              <a:pathLst>
                <a:path w="53129495" h="5372100">
                  <a:moveTo>
                    <a:pt x="51578821" y="0"/>
                  </a:moveTo>
                  <a:lnTo>
                    <a:pt x="1550670" y="0"/>
                  </a:lnTo>
                  <a:lnTo>
                    <a:pt x="0" y="2686050"/>
                  </a:lnTo>
                  <a:lnTo>
                    <a:pt x="1550670" y="5372100"/>
                  </a:lnTo>
                  <a:lnTo>
                    <a:pt x="51578821" y="5372100"/>
                  </a:lnTo>
                  <a:lnTo>
                    <a:pt x="53129495" y="2686050"/>
                  </a:lnTo>
                  <a:lnTo>
                    <a:pt x="51578821" y="0"/>
                  </a:lnTo>
                  <a:close/>
                </a:path>
              </a:pathLst>
            </a:custGeom>
            <a:solidFill>
              <a:srgbClr val="815EDB"/>
            </a:solidFill>
          </p:spPr>
          <p:txBody>
            <a:bodyPr/>
            <a:lstStyle/>
            <a:p>
              <a:endParaRPr lang="es-AR"/>
            </a:p>
          </p:txBody>
        </p:sp>
      </p:grpSp>
      <p:sp>
        <p:nvSpPr>
          <p:cNvPr id="8" name="Freeform 8"/>
          <p:cNvSpPr/>
          <p:nvPr/>
        </p:nvSpPr>
        <p:spPr>
          <a:xfrm>
            <a:off x="11848350" y="2176218"/>
            <a:ext cx="5257978" cy="4166947"/>
          </a:xfrm>
          <a:custGeom>
            <a:avLst/>
            <a:gdLst/>
            <a:ahLst/>
            <a:cxnLst/>
            <a:rect l="l" t="t" r="r" b="b"/>
            <a:pathLst>
              <a:path w="5257978" h="4166947">
                <a:moveTo>
                  <a:pt x="0" y="0"/>
                </a:moveTo>
                <a:lnTo>
                  <a:pt x="5257978" y="0"/>
                </a:lnTo>
                <a:lnTo>
                  <a:pt x="5257978" y="4166947"/>
                </a:lnTo>
                <a:lnTo>
                  <a:pt x="0" y="4166947"/>
                </a:lnTo>
                <a:lnTo>
                  <a:pt x="0" y="0"/>
                </a:lnTo>
                <a:close/>
              </a:path>
            </a:pathLst>
          </a:custGeom>
          <a:blipFill>
            <a:blip r:embed="rId3"/>
            <a:stretch>
              <a:fillRect/>
            </a:stretch>
          </a:blipFill>
        </p:spPr>
        <p:txBody>
          <a:bodyPr/>
          <a:lstStyle/>
          <a:p>
            <a:endParaRPr lang="es-AR"/>
          </a:p>
        </p:txBody>
      </p:sp>
      <p:sp>
        <p:nvSpPr>
          <p:cNvPr id="9" name="TextBox 9"/>
          <p:cNvSpPr txBox="1"/>
          <p:nvPr/>
        </p:nvSpPr>
        <p:spPr>
          <a:xfrm>
            <a:off x="6439650" y="600075"/>
            <a:ext cx="5408700" cy="428625"/>
          </a:xfrm>
          <a:prstGeom prst="rect">
            <a:avLst/>
          </a:prstGeom>
        </p:spPr>
        <p:txBody>
          <a:bodyPr lIns="0" tIns="0" rIns="0" bIns="0" rtlCol="0" anchor="t">
            <a:spAutoFit/>
          </a:bodyPr>
          <a:lstStyle/>
          <a:p>
            <a:pPr marL="0" lvl="0" indent="0" algn="l">
              <a:lnSpc>
                <a:spcPts val="3390"/>
              </a:lnSpc>
              <a:spcBef>
                <a:spcPct val="0"/>
              </a:spcBef>
            </a:pPr>
            <a:r>
              <a:rPr lang="en-US" sz="2825" b="1" u="none" strike="noStrike">
                <a:solidFill>
                  <a:srgbClr val="FFFFFF"/>
                </a:solidFill>
                <a:latin typeface="Now Bold"/>
                <a:ea typeface="Now Bold"/>
                <a:cs typeface="Now Bold"/>
                <a:sym typeface="Now Bold"/>
              </a:rPr>
              <a:t>MODELO DE CLASIFICACIÓN: </a:t>
            </a:r>
          </a:p>
        </p:txBody>
      </p:sp>
      <p:sp>
        <p:nvSpPr>
          <p:cNvPr id="10" name="TextBox 10"/>
          <p:cNvSpPr txBox="1"/>
          <p:nvPr/>
        </p:nvSpPr>
        <p:spPr>
          <a:xfrm>
            <a:off x="621984" y="2034955"/>
            <a:ext cx="11489093" cy="7778630"/>
          </a:xfrm>
          <a:prstGeom prst="rect">
            <a:avLst/>
          </a:prstGeom>
        </p:spPr>
        <p:txBody>
          <a:bodyPr lIns="0" tIns="0" rIns="0" bIns="0" rtlCol="0" anchor="t">
            <a:spAutoFit/>
          </a:bodyPr>
          <a:lstStyle/>
          <a:p>
            <a:pPr algn="l">
              <a:lnSpc>
                <a:spcPts val="2806"/>
              </a:lnSpc>
            </a:pPr>
            <a:r>
              <a:rPr lang="en-US" sz="2004" b="1">
                <a:solidFill>
                  <a:srgbClr val="FFFFFF"/>
                </a:solidFill>
                <a:latin typeface="Now Bold"/>
                <a:ea typeface="Now Bold"/>
                <a:cs typeface="Now Bold"/>
                <a:sym typeface="Now Bold"/>
              </a:rPr>
              <a:t>Modelo y preparación</a:t>
            </a:r>
          </a:p>
          <a:p>
            <a:pPr marL="432824" lvl="1" indent="-216412" algn="l">
              <a:lnSpc>
                <a:spcPts val="2806"/>
              </a:lnSpc>
              <a:buFont typeface="Arial"/>
              <a:buChar char="•"/>
            </a:pPr>
            <a:r>
              <a:rPr lang="en-US" sz="2004">
                <a:solidFill>
                  <a:srgbClr val="EAD282"/>
                </a:solidFill>
                <a:latin typeface="Now"/>
                <a:ea typeface="Now"/>
                <a:cs typeface="Now"/>
                <a:sym typeface="Now"/>
              </a:rPr>
              <a:t>Variables: Industria (binarizada), Periodo (numérico), Valor (escalado).</a:t>
            </a:r>
          </a:p>
          <a:p>
            <a:pPr marL="432824" lvl="1" indent="-216412" algn="l">
              <a:lnSpc>
                <a:spcPts val="2806"/>
              </a:lnSpc>
              <a:buFont typeface="Arial"/>
              <a:buChar char="•"/>
            </a:pPr>
            <a:r>
              <a:rPr lang="en-US" sz="2004">
                <a:solidFill>
                  <a:srgbClr val="EAD282"/>
                </a:solidFill>
                <a:latin typeface="Now"/>
                <a:ea typeface="Now"/>
                <a:cs typeface="Now"/>
                <a:sym typeface="Now"/>
              </a:rPr>
              <a:t>Algoritmos probados: Regresión logística, Árbol de decisión, Random Forest.</a:t>
            </a:r>
          </a:p>
          <a:p>
            <a:pPr marL="432824" lvl="1" indent="-216412" algn="l">
              <a:lnSpc>
                <a:spcPts val="2806"/>
              </a:lnSpc>
              <a:buFont typeface="Arial"/>
              <a:buChar char="•"/>
            </a:pPr>
            <a:r>
              <a:rPr lang="en-US" sz="2004">
                <a:solidFill>
                  <a:srgbClr val="EAD282"/>
                </a:solidFill>
                <a:latin typeface="Now"/>
                <a:ea typeface="Now"/>
                <a:cs typeface="Now"/>
                <a:sym typeface="Now"/>
              </a:rPr>
              <a:t>Problema ético: Predecir género puede reforzar estereotipos → uso exploratorio.</a:t>
            </a:r>
          </a:p>
          <a:p>
            <a:pPr algn="l">
              <a:lnSpc>
                <a:spcPts val="2806"/>
              </a:lnSpc>
            </a:pPr>
            <a:endParaRPr lang="en-US" sz="2004">
              <a:solidFill>
                <a:srgbClr val="EAD282"/>
              </a:solidFill>
              <a:latin typeface="Now"/>
              <a:ea typeface="Now"/>
              <a:cs typeface="Now"/>
              <a:sym typeface="Now"/>
            </a:endParaRPr>
          </a:p>
          <a:p>
            <a:pPr algn="l">
              <a:lnSpc>
                <a:spcPts val="2806"/>
              </a:lnSpc>
            </a:pPr>
            <a:r>
              <a:rPr lang="en-US" sz="2004">
                <a:solidFill>
                  <a:srgbClr val="FFFFFF"/>
                </a:solidFill>
                <a:latin typeface="Now"/>
                <a:ea typeface="Now"/>
                <a:cs typeface="Now"/>
                <a:sym typeface="Now"/>
              </a:rPr>
              <a:t>🔍</a:t>
            </a:r>
            <a:r>
              <a:rPr lang="en-US" sz="2004" b="1">
                <a:solidFill>
                  <a:srgbClr val="FFFFFF"/>
                </a:solidFill>
                <a:latin typeface="Now Bold"/>
                <a:ea typeface="Now Bold"/>
                <a:cs typeface="Now Bold"/>
                <a:sym typeface="Now Bold"/>
              </a:rPr>
              <a:t> Preparación de los datos:</a:t>
            </a:r>
          </a:p>
          <a:p>
            <a:pPr algn="l">
              <a:lnSpc>
                <a:spcPts val="2806"/>
              </a:lnSpc>
            </a:pPr>
            <a:r>
              <a:rPr lang="en-US" sz="2004">
                <a:solidFill>
                  <a:srgbClr val="EAD282"/>
                </a:solidFill>
                <a:latin typeface="Now"/>
                <a:ea typeface="Now"/>
                <a:cs typeface="Now"/>
                <a:sym typeface="Now"/>
              </a:rPr>
              <a:t>Periodo → transformado a variable numérica continua</a:t>
            </a:r>
          </a:p>
          <a:p>
            <a:pPr algn="l">
              <a:lnSpc>
                <a:spcPts val="2806"/>
              </a:lnSpc>
            </a:pPr>
            <a:r>
              <a:rPr lang="en-US" sz="2004">
                <a:solidFill>
                  <a:srgbClr val="EAD282"/>
                </a:solidFill>
                <a:latin typeface="Now"/>
                <a:ea typeface="Now"/>
                <a:cs typeface="Now"/>
                <a:sym typeface="Now"/>
              </a:rPr>
              <a:t>Género → codificado numéricamente</a:t>
            </a:r>
          </a:p>
          <a:p>
            <a:pPr algn="l">
              <a:lnSpc>
                <a:spcPts val="2806"/>
              </a:lnSpc>
            </a:pPr>
            <a:r>
              <a:rPr lang="en-US" sz="2004">
                <a:solidFill>
                  <a:srgbClr val="EAD282"/>
                </a:solidFill>
                <a:latin typeface="Now"/>
                <a:ea typeface="Now"/>
                <a:cs typeface="Now"/>
                <a:sym typeface="Now"/>
              </a:rPr>
              <a:t>Industria → binarizada (una columna por sector)</a:t>
            </a:r>
          </a:p>
          <a:p>
            <a:pPr algn="l">
              <a:lnSpc>
                <a:spcPts val="2806"/>
              </a:lnSpc>
            </a:pPr>
            <a:r>
              <a:rPr lang="en-US" sz="2004">
                <a:solidFill>
                  <a:srgbClr val="EAD282"/>
                </a:solidFill>
                <a:latin typeface="Now"/>
                <a:ea typeface="Now"/>
                <a:cs typeface="Now"/>
                <a:sym typeface="Now"/>
              </a:rPr>
              <a:t>Valor y FechaNum → escalados para igual peso</a:t>
            </a:r>
          </a:p>
          <a:p>
            <a:pPr algn="l">
              <a:lnSpc>
                <a:spcPts val="2806"/>
              </a:lnSpc>
            </a:pPr>
            <a:endParaRPr lang="en-US" sz="2004">
              <a:solidFill>
                <a:srgbClr val="EAD282"/>
              </a:solidFill>
              <a:latin typeface="Now"/>
              <a:ea typeface="Now"/>
              <a:cs typeface="Now"/>
              <a:sym typeface="Now"/>
            </a:endParaRPr>
          </a:p>
          <a:p>
            <a:pPr algn="l">
              <a:lnSpc>
                <a:spcPts val="2806"/>
              </a:lnSpc>
            </a:pPr>
            <a:r>
              <a:rPr lang="en-US" sz="2004">
                <a:solidFill>
                  <a:srgbClr val="FFFFFF"/>
                </a:solidFill>
                <a:latin typeface="Now"/>
                <a:ea typeface="Now"/>
                <a:cs typeface="Now"/>
                <a:sym typeface="Now"/>
              </a:rPr>
              <a:t>📊 </a:t>
            </a:r>
            <a:r>
              <a:rPr lang="en-US" sz="2004" b="1">
                <a:solidFill>
                  <a:srgbClr val="FFFFFF"/>
                </a:solidFill>
                <a:latin typeface="Now Bold"/>
                <a:ea typeface="Now Bold"/>
                <a:cs typeface="Now Bold"/>
                <a:sym typeface="Now Bold"/>
              </a:rPr>
              <a:t>Resultados del modelo:</a:t>
            </a:r>
          </a:p>
          <a:p>
            <a:pPr algn="l">
              <a:lnSpc>
                <a:spcPts val="2806"/>
              </a:lnSpc>
            </a:pPr>
            <a:r>
              <a:rPr lang="en-US" sz="2004">
                <a:solidFill>
                  <a:srgbClr val="EAD282"/>
                </a:solidFill>
                <a:latin typeface="Now"/>
                <a:ea typeface="Now"/>
                <a:cs typeface="Now"/>
                <a:sym typeface="Now"/>
              </a:rPr>
              <a:t>Verdaderos negativos: 1.110</a:t>
            </a:r>
          </a:p>
          <a:p>
            <a:pPr algn="l">
              <a:lnSpc>
                <a:spcPts val="2806"/>
              </a:lnSpc>
            </a:pPr>
            <a:r>
              <a:rPr lang="en-US" sz="2004">
                <a:solidFill>
                  <a:srgbClr val="EAD282"/>
                </a:solidFill>
                <a:latin typeface="Now"/>
                <a:ea typeface="Now"/>
                <a:cs typeface="Now"/>
                <a:sym typeface="Now"/>
              </a:rPr>
              <a:t>Verdaderos positivos: 3.046</a:t>
            </a:r>
          </a:p>
          <a:p>
            <a:pPr algn="l">
              <a:lnSpc>
                <a:spcPts val="2806"/>
              </a:lnSpc>
            </a:pPr>
            <a:r>
              <a:rPr lang="en-US" sz="2004">
                <a:solidFill>
                  <a:srgbClr val="EAD282"/>
                </a:solidFill>
                <a:latin typeface="Now"/>
                <a:ea typeface="Now"/>
                <a:cs typeface="Now"/>
                <a:sym typeface="Now"/>
              </a:rPr>
              <a:t>Falsos positivos: 2.519</a:t>
            </a:r>
          </a:p>
          <a:p>
            <a:pPr algn="l">
              <a:lnSpc>
                <a:spcPts val="2806"/>
              </a:lnSpc>
            </a:pPr>
            <a:r>
              <a:rPr lang="en-US" sz="2004">
                <a:solidFill>
                  <a:srgbClr val="EAD282"/>
                </a:solidFill>
                <a:latin typeface="Now"/>
                <a:ea typeface="Now"/>
                <a:cs typeface="Now"/>
                <a:sym typeface="Now"/>
              </a:rPr>
              <a:t>Falsos negativos: 667</a:t>
            </a:r>
          </a:p>
          <a:p>
            <a:pPr algn="l">
              <a:lnSpc>
                <a:spcPts val="2806"/>
              </a:lnSpc>
            </a:pPr>
            <a:endParaRPr lang="en-US" sz="2004">
              <a:solidFill>
                <a:srgbClr val="EAD282"/>
              </a:solidFill>
              <a:latin typeface="Now"/>
              <a:ea typeface="Now"/>
              <a:cs typeface="Now"/>
              <a:sym typeface="Now"/>
            </a:endParaRPr>
          </a:p>
          <a:p>
            <a:pPr algn="l">
              <a:lnSpc>
                <a:spcPts val="2806"/>
              </a:lnSpc>
            </a:pPr>
            <a:r>
              <a:rPr lang="en-US" sz="2004">
                <a:solidFill>
                  <a:srgbClr val="FFFFFF"/>
                </a:solidFill>
                <a:latin typeface="Now"/>
                <a:ea typeface="Now"/>
                <a:cs typeface="Now"/>
                <a:sym typeface="Now"/>
              </a:rPr>
              <a:t>📈 </a:t>
            </a:r>
            <a:r>
              <a:rPr lang="en-US" sz="2004" b="1">
                <a:solidFill>
                  <a:srgbClr val="FFFFFF"/>
                </a:solidFill>
                <a:latin typeface="Now Bold"/>
                <a:ea typeface="Now Bold"/>
                <a:cs typeface="Now Bold"/>
                <a:sym typeface="Now Bold"/>
              </a:rPr>
              <a:t>Métricas:</a:t>
            </a:r>
          </a:p>
          <a:p>
            <a:pPr algn="l">
              <a:lnSpc>
                <a:spcPts val="2806"/>
              </a:lnSpc>
            </a:pPr>
            <a:r>
              <a:rPr lang="en-US" sz="2004">
                <a:solidFill>
                  <a:srgbClr val="EAD282"/>
                </a:solidFill>
                <a:latin typeface="Now"/>
                <a:ea typeface="Now"/>
                <a:cs typeface="Now"/>
                <a:sym typeface="Now"/>
              </a:rPr>
              <a:t>Recall: alto</a:t>
            </a:r>
          </a:p>
          <a:p>
            <a:pPr algn="l">
              <a:lnSpc>
                <a:spcPts val="2806"/>
              </a:lnSpc>
            </a:pPr>
            <a:r>
              <a:rPr lang="en-US" sz="2004">
                <a:solidFill>
                  <a:srgbClr val="EAD282"/>
                </a:solidFill>
                <a:latin typeface="Now"/>
                <a:ea typeface="Now"/>
                <a:cs typeface="Now"/>
                <a:sym typeface="Now"/>
              </a:rPr>
              <a:t>Precisión: baja</a:t>
            </a:r>
          </a:p>
          <a:p>
            <a:pPr algn="l">
              <a:lnSpc>
                <a:spcPts val="2806"/>
              </a:lnSpc>
            </a:pPr>
            <a:r>
              <a:rPr lang="en-US" sz="2004">
                <a:solidFill>
                  <a:srgbClr val="EAD282"/>
                </a:solidFill>
                <a:latin typeface="Now"/>
                <a:ea typeface="Now"/>
                <a:cs typeface="Now"/>
                <a:sym typeface="Now"/>
              </a:rPr>
              <a:t>Accuracy: baja</a:t>
            </a:r>
          </a:p>
          <a:p>
            <a:pPr marL="432824" lvl="1" indent="-216412" algn="l">
              <a:lnSpc>
                <a:spcPts val="2806"/>
              </a:lnSpc>
              <a:buFont typeface="Arial"/>
              <a:buChar char="•"/>
            </a:pPr>
            <a:r>
              <a:rPr lang="en-US" sz="2004">
                <a:solidFill>
                  <a:srgbClr val="EAD282"/>
                </a:solidFill>
                <a:latin typeface="Now"/>
                <a:ea typeface="Now"/>
                <a:cs typeface="Now"/>
                <a:sym typeface="Now"/>
              </a:rPr>
              <a:t>F1-score: aceptable</a:t>
            </a:r>
          </a:p>
        </p:txBody>
      </p:sp>
      <p:sp>
        <p:nvSpPr>
          <p:cNvPr id="11" name="TextBox 11"/>
          <p:cNvSpPr txBox="1"/>
          <p:nvPr/>
        </p:nvSpPr>
        <p:spPr>
          <a:xfrm>
            <a:off x="11646594" y="6501185"/>
            <a:ext cx="5612706" cy="3437022"/>
          </a:xfrm>
          <a:prstGeom prst="rect">
            <a:avLst/>
          </a:prstGeom>
        </p:spPr>
        <p:txBody>
          <a:bodyPr lIns="0" tIns="0" rIns="0" bIns="0" rtlCol="0" anchor="t">
            <a:spAutoFit/>
          </a:bodyPr>
          <a:lstStyle/>
          <a:p>
            <a:pPr algn="just">
              <a:lnSpc>
                <a:spcPts val="2707"/>
              </a:lnSpc>
            </a:pPr>
            <a:r>
              <a:rPr lang="en-US" sz="1934" b="1">
                <a:solidFill>
                  <a:srgbClr val="EAD282"/>
                </a:solidFill>
                <a:latin typeface="Now Bold"/>
                <a:ea typeface="Now Bold"/>
                <a:cs typeface="Now Bold"/>
                <a:sym typeface="Now Bold"/>
              </a:rPr>
              <a:t>📌</a:t>
            </a:r>
            <a:r>
              <a:rPr lang="en-US" sz="1934" b="1">
                <a:solidFill>
                  <a:srgbClr val="FFFFFF"/>
                </a:solidFill>
                <a:latin typeface="Now Bold"/>
                <a:ea typeface="Now Bold"/>
                <a:cs typeface="Now Bold"/>
                <a:sym typeface="Now Bold"/>
              </a:rPr>
              <a:t> </a:t>
            </a:r>
            <a:r>
              <a:rPr lang="en-US" sz="1934" b="1">
                <a:solidFill>
                  <a:srgbClr val="EAD282"/>
                </a:solidFill>
                <a:latin typeface="Now Bold"/>
                <a:ea typeface="Now Bold"/>
                <a:cs typeface="Now Bold"/>
                <a:sym typeface="Now Bold"/>
              </a:rPr>
              <a:t>Conclusión del modelo de clasificación</a:t>
            </a:r>
          </a:p>
          <a:p>
            <a:pPr marL="417585" lvl="1" indent="-208793" algn="just">
              <a:lnSpc>
                <a:spcPts val="2707"/>
              </a:lnSpc>
              <a:buFont typeface="Arial"/>
              <a:buChar char="•"/>
            </a:pPr>
            <a:r>
              <a:rPr lang="en-US" sz="1934">
                <a:solidFill>
                  <a:srgbClr val="FFFFFF"/>
                </a:solidFill>
                <a:latin typeface="Now"/>
                <a:ea typeface="Now"/>
                <a:cs typeface="Now"/>
                <a:sym typeface="Now"/>
              </a:rPr>
              <a:t>Como se ve en la matriz, el modelo comete muchos errores al predecir el género, especialmente con los varones. Esto refuerza la idea de que el género no es fácilmente deducible a partir del salario y sector. Por eso, decidimos no usar este modelo con fines predictivos, sino como una herramienta crítica para pensar desigualdades.</a:t>
            </a:r>
          </a:p>
        </p:txBody>
      </p:sp>
      <p:sp>
        <p:nvSpPr>
          <p:cNvPr id="12" name="TextBox 12"/>
          <p:cNvSpPr txBox="1"/>
          <p:nvPr/>
        </p:nvSpPr>
        <p:spPr>
          <a:xfrm>
            <a:off x="5148237" y="1187230"/>
            <a:ext cx="7653444" cy="428625"/>
          </a:xfrm>
          <a:prstGeom prst="rect">
            <a:avLst/>
          </a:prstGeom>
        </p:spPr>
        <p:txBody>
          <a:bodyPr lIns="0" tIns="0" rIns="0" bIns="0" rtlCol="0" anchor="t">
            <a:spAutoFit/>
          </a:bodyPr>
          <a:lstStyle/>
          <a:p>
            <a:pPr marL="0" lvl="0" indent="0" algn="l">
              <a:lnSpc>
                <a:spcPts val="3390"/>
              </a:lnSpc>
              <a:spcBef>
                <a:spcPct val="0"/>
              </a:spcBef>
            </a:pPr>
            <a:r>
              <a:rPr lang="en-US" sz="2825" b="1">
                <a:solidFill>
                  <a:srgbClr val="FFFFFF"/>
                </a:solidFill>
                <a:latin typeface="Now Bold"/>
                <a:ea typeface="Now Bold"/>
                <a:cs typeface="Now Bold"/>
                <a:sym typeface="Now Bold"/>
              </a:rPr>
              <a:t>¿P</a:t>
            </a:r>
            <a:r>
              <a:rPr lang="en-US" sz="2825" b="1" u="none" strike="noStrike">
                <a:solidFill>
                  <a:srgbClr val="FFFFFF"/>
                </a:solidFill>
                <a:latin typeface="Now Bold"/>
                <a:ea typeface="Now Bold"/>
                <a:cs typeface="Now Bold"/>
                <a:sym typeface="Now Bold"/>
              </a:rPr>
              <a:t>odemos predecir el género por salario?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1432</Words>
  <Application>Microsoft Office PowerPoint</Application>
  <PresentationFormat>Personalizado</PresentationFormat>
  <Paragraphs>182</Paragraphs>
  <Slides>16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vt:i4>
      </vt:variant>
    </vt:vector>
  </HeadingPairs>
  <TitlesOfParts>
    <vt:vector size="24" baseType="lpstr">
      <vt:lpstr>Now</vt:lpstr>
      <vt:lpstr>DM Sans</vt:lpstr>
      <vt:lpstr>Now Bold</vt:lpstr>
      <vt:lpstr>More Sugar</vt:lpstr>
      <vt:lpstr>Arial</vt:lpstr>
      <vt:lpstr>DM Sans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SCIENCE-Proyecto final</dc:title>
  <cp:lastModifiedBy>Jorgelina Sígal</cp:lastModifiedBy>
  <cp:revision>4</cp:revision>
  <dcterms:created xsi:type="dcterms:W3CDTF">2006-08-16T00:00:00Z</dcterms:created>
  <dcterms:modified xsi:type="dcterms:W3CDTF">2025-07-23T22:23:32Z</dcterms:modified>
  <dc:identifier>DAGtzfWYitY</dc:identifier>
</cp:coreProperties>
</file>